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97" r:id="rId4"/>
    <p:sldId id="300" r:id="rId5"/>
    <p:sldId id="271" r:id="rId6"/>
    <p:sldId id="282" r:id="rId7"/>
    <p:sldId id="296" r:id="rId8"/>
    <p:sldId id="267" r:id="rId9"/>
    <p:sldId id="298" r:id="rId10"/>
    <p:sldId id="270" r:id="rId11"/>
    <p:sldId id="301" r:id="rId12"/>
    <p:sldId id="273" r:id="rId13"/>
    <p:sldId id="280" r:id="rId14"/>
    <p:sldId id="302" r:id="rId15"/>
    <p:sldId id="292" r:id="rId16"/>
    <p:sldId id="283" r:id="rId17"/>
    <p:sldId id="285" r:id="rId18"/>
    <p:sldId id="286" r:id="rId19"/>
    <p:sldId id="303" r:id="rId20"/>
    <p:sldId id="281"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Helvetica" panose="020B0500000000000000"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63041" autoAdjust="0"/>
  </p:normalViewPr>
  <p:slideViewPr>
    <p:cSldViewPr snapToGrid="0">
      <p:cViewPr varScale="1">
        <p:scale>
          <a:sx n="94" d="100"/>
          <a:sy n="94" d="100"/>
        </p:scale>
        <p:origin x="2082" y="9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0BAE6-E359-44B8-ABF7-6411F86E192B}" type="doc">
      <dgm:prSet loTypeId="urn:microsoft.com/office/officeart/2005/8/layout/chart3" loCatId="cycle" qsTypeId="urn:microsoft.com/office/officeart/2005/8/quickstyle/simple1" qsCatId="simple" csTypeId="urn:microsoft.com/office/officeart/2005/8/colors/colorful3" csCatId="colorful" phldr="1"/>
      <dgm:spPr/>
    </dgm:pt>
    <dgm:pt modelId="{8164B16D-F7BA-4EFD-B6C1-FA4DF3A8C57A}">
      <dgm:prSet phldrT="[Text]"/>
      <dgm:spPr/>
      <dgm:t>
        <a:bodyPr/>
        <a:lstStyle/>
        <a:p>
          <a:r>
            <a:rPr lang="en-US" dirty="0"/>
            <a:t>Advocacy</a:t>
          </a:r>
          <a:endParaRPr lang="en-AU" dirty="0"/>
        </a:p>
      </dgm:t>
    </dgm:pt>
    <dgm:pt modelId="{1E664289-8FA6-4200-9422-CA138287CD78}" type="parTrans" cxnId="{CC532285-4CC5-4910-85A3-C05C1F2448B5}">
      <dgm:prSet/>
      <dgm:spPr/>
      <dgm:t>
        <a:bodyPr/>
        <a:lstStyle/>
        <a:p>
          <a:endParaRPr lang="en-AU"/>
        </a:p>
      </dgm:t>
    </dgm:pt>
    <dgm:pt modelId="{4DE654A7-0173-4115-AEFA-6E08D60906A4}" type="sibTrans" cxnId="{CC532285-4CC5-4910-85A3-C05C1F2448B5}">
      <dgm:prSet/>
      <dgm:spPr/>
      <dgm:t>
        <a:bodyPr/>
        <a:lstStyle/>
        <a:p>
          <a:endParaRPr lang="en-AU"/>
        </a:p>
      </dgm:t>
    </dgm:pt>
    <dgm:pt modelId="{C90FC06E-3E3E-4D78-81D5-5431FB733CA2}">
      <dgm:prSet phldrT="[Text]"/>
      <dgm:spPr/>
      <dgm:t>
        <a:bodyPr/>
        <a:lstStyle/>
        <a:p>
          <a:r>
            <a:rPr lang="en-US" dirty="0"/>
            <a:t>Advisory</a:t>
          </a:r>
          <a:endParaRPr lang="en-AU" dirty="0"/>
        </a:p>
      </dgm:t>
    </dgm:pt>
    <dgm:pt modelId="{60DA8EAF-6766-493B-AFE7-E64246DB9B51}" type="parTrans" cxnId="{25B02DC3-E66E-4708-8A39-944E7DF047C5}">
      <dgm:prSet/>
      <dgm:spPr/>
      <dgm:t>
        <a:bodyPr/>
        <a:lstStyle/>
        <a:p>
          <a:endParaRPr lang="en-AU"/>
        </a:p>
      </dgm:t>
    </dgm:pt>
    <dgm:pt modelId="{E1DC3C9B-1362-41D2-9C1E-E46A39E6FE22}" type="sibTrans" cxnId="{25B02DC3-E66E-4708-8A39-944E7DF047C5}">
      <dgm:prSet/>
      <dgm:spPr/>
      <dgm:t>
        <a:bodyPr/>
        <a:lstStyle/>
        <a:p>
          <a:endParaRPr lang="en-AU"/>
        </a:p>
      </dgm:t>
    </dgm:pt>
    <dgm:pt modelId="{FCB1DD09-1F0D-4D51-B392-F95445A2BDC7}">
      <dgm:prSet phldrT="[Text]"/>
      <dgm:spPr/>
      <dgm:t>
        <a:bodyPr/>
        <a:lstStyle/>
        <a:p>
          <a:r>
            <a:rPr lang="en-US" dirty="0"/>
            <a:t>Education</a:t>
          </a:r>
          <a:endParaRPr lang="en-AU" dirty="0"/>
        </a:p>
      </dgm:t>
    </dgm:pt>
    <dgm:pt modelId="{1DD84AA7-52B6-49D9-97E4-11A16B1D2208}" type="parTrans" cxnId="{6077D3D4-EE9A-41F5-9249-F6AF50B3FB1D}">
      <dgm:prSet/>
      <dgm:spPr/>
      <dgm:t>
        <a:bodyPr/>
        <a:lstStyle/>
        <a:p>
          <a:endParaRPr lang="en-AU"/>
        </a:p>
      </dgm:t>
    </dgm:pt>
    <dgm:pt modelId="{9BFE218A-32D8-4150-86F4-ABEF96B36E6B}" type="sibTrans" cxnId="{6077D3D4-EE9A-41F5-9249-F6AF50B3FB1D}">
      <dgm:prSet/>
      <dgm:spPr/>
      <dgm:t>
        <a:bodyPr/>
        <a:lstStyle/>
        <a:p>
          <a:endParaRPr lang="en-AU"/>
        </a:p>
      </dgm:t>
    </dgm:pt>
    <dgm:pt modelId="{C10B66AE-12D4-411D-9A1E-323954021482}" type="pres">
      <dgm:prSet presAssocID="{D6C0BAE6-E359-44B8-ABF7-6411F86E192B}" presName="compositeShape" presStyleCnt="0">
        <dgm:presLayoutVars>
          <dgm:chMax val="7"/>
          <dgm:dir/>
          <dgm:resizeHandles val="exact"/>
        </dgm:presLayoutVars>
      </dgm:prSet>
      <dgm:spPr/>
    </dgm:pt>
    <dgm:pt modelId="{711EA3CB-F87E-4993-A04C-817BFDDF0FC8}" type="pres">
      <dgm:prSet presAssocID="{D6C0BAE6-E359-44B8-ABF7-6411F86E192B}" presName="wedge1" presStyleLbl="node1" presStyleIdx="0" presStyleCnt="3" custScaleY="102795" custLinFactNeighborX="-5532" custLinFactNeighborY="4108"/>
      <dgm:spPr/>
    </dgm:pt>
    <dgm:pt modelId="{DAAFDB9C-B055-4E49-93A8-554CB9ADBE03}" type="pres">
      <dgm:prSet presAssocID="{D6C0BAE6-E359-44B8-ABF7-6411F86E192B}" presName="wedge1Tx" presStyleLbl="node1" presStyleIdx="0" presStyleCnt="3">
        <dgm:presLayoutVars>
          <dgm:chMax val="0"/>
          <dgm:chPref val="0"/>
          <dgm:bulletEnabled val="1"/>
        </dgm:presLayoutVars>
      </dgm:prSet>
      <dgm:spPr/>
    </dgm:pt>
    <dgm:pt modelId="{3326AC76-47A0-470E-A7E9-4A4338EEFAC3}" type="pres">
      <dgm:prSet presAssocID="{D6C0BAE6-E359-44B8-ABF7-6411F86E192B}" presName="wedge2" presStyleLbl="node1" presStyleIdx="1" presStyleCnt="3"/>
      <dgm:spPr/>
    </dgm:pt>
    <dgm:pt modelId="{B3A1AD4A-FB94-4188-86FC-409510DB2ADC}" type="pres">
      <dgm:prSet presAssocID="{D6C0BAE6-E359-44B8-ABF7-6411F86E192B}" presName="wedge2Tx" presStyleLbl="node1" presStyleIdx="1" presStyleCnt="3">
        <dgm:presLayoutVars>
          <dgm:chMax val="0"/>
          <dgm:chPref val="0"/>
          <dgm:bulletEnabled val="1"/>
        </dgm:presLayoutVars>
      </dgm:prSet>
      <dgm:spPr/>
    </dgm:pt>
    <dgm:pt modelId="{B85851C3-1BA7-4FAA-916B-7D27569BE2A4}" type="pres">
      <dgm:prSet presAssocID="{D6C0BAE6-E359-44B8-ABF7-6411F86E192B}" presName="wedge3" presStyleLbl="node1" presStyleIdx="2" presStyleCnt="3"/>
      <dgm:spPr/>
    </dgm:pt>
    <dgm:pt modelId="{21F50D0E-B82B-414D-AD01-8C3637C6FBBB}" type="pres">
      <dgm:prSet presAssocID="{D6C0BAE6-E359-44B8-ABF7-6411F86E192B}" presName="wedge3Tx" presStyleLbl="node1" presStyleIdx="2" presStyleCnt="3">
        <dgm:presLayoutVars>
          <dgm:chMax val="0"/>
          <dgm:chPref val="0"/>
          <dgm:bulletEnabled val="1"/>
        </dgm:presLayoutVars>
      </dgm:prSet>
      <dgm:spPr/>
    </dgm:pt>
  </dgm:ptLst>
  <dgm:cxnLst>
    <dgm:cxn modelId="{E6C1B141-F312-4332-9E55-3010D76D5AFC}" type="presOf" srcId="{8164B16D-F7BA-4EFD-B6C1-FA4DF3A8C57A}" destId="{711EA3CB-F87E-4993-A04C-817BFDDF0FC8}" srcOrd="0" destOrd="0" presId="urn:microsoft.com/office/officeart/2005/8/layout/chart3"/>
    <dgm:cxn modelId="{DC10A381-EC45-4767-B5D9-2D5E42049417}" type="presOf" srcId="{8164B16D-F7BA-4EFD-B6C1-FA4DF3A8C57A}" destId="{DAAFDB9C-B055-4E49-93A8-554CB9ADBE03}" srcOrd="1" destOrd="0" presId="urn:microsoft.com/office/officeart/2005/8/layout/chart3"/>
    <dgm:cxn modelId="{CC532285-4CC5-4910-85A3-C05C1F2448B5}" srcId="{D6C0BAE6-E359-44B8-ABF7-6411F86E192B}" destId="{8164B16D-F7BA-4EFD-B6C1-FA4DF3A8C57A}" srcOrd="0" destOrd="0" parTransId="{1E664289-8FA6-4200-9422-CA138287CD78}" sibTransId="{4DE654A7-0173-4115-AEFA-6E08D60906A4}"/>
    <dgm:cxn modelId="{1573009B-0A49-4A8A-B110-B481ABFB9F3E}" type="presOf" srcId="{C90FC06E-3E3E-4D78-81D5-5431FB733CA2}" destId="{3326AC76-47A0-470E-A7E9-4A4338EEFAC3}" srcOrd="0" destOrd="0" presId="urn:microsoft.com/office/officeart/2005/8/layout/chart3"/>
    <dgm:cxn modelId="{3EDBE2A5-55DA-4A45-BB43-5B4857707BA6}" type="presOf" srcId="{C90FC06E-3E3E-4D78-81D5-5431FB733CA2}" destId="{B3A1AD4A-FB94-4188-86FC-409510DB2ADC}" srcOrd="1" destOrd="0" presId="urn:microsoft.com/office/officeart/2005/8/layout/chart3"/>
    <dgm:cxn modelId="{25B02DC3-E66E-4708-8A39-944E7DF047C5}" srcId="{D6C0BAE6-E359-44B8-ABF7-6411F86E192B}" destId="{C90FC06E-3E3E-4D78-81D5-5431FB733CA2}" srcOrd="1" destOrd="0" parTransId="{60DA8EAF-6766-493B-AFE7-E64246DB9B51}" sibTransId="{E1DC3C9B-1362-41D2-9C1E-E46A39E6FE22}"/>
    <dgm:cxn modelId="{76AE17C4-1129-4A2A-9BBE-F64358A0A5BD}" type="presOf" srcId="{FCB1DD09-1F0D-4D51-B392-F95445A2BDC7}" destId="{B85851C3-1BA7-4FAA-916B-7D27569BE2A4}" srcOrd="0" destOrd="0" presId="urn:microsoft.com/office/officeart/2005/8/layout/chart3"/>
    <dgm:cxn modelId="{9FDE1CC9-2F2D-41BB-903B-C56773DB641A}" type="presOf" srcId="{FCB1DD09-1F0D-4D51-B392-F95445A2BDC7}" destId="{21F50D0E-B82B-414D-AD01-8C3637C6FBBB}" srcOrd="1" destOrd="0" presId="urn:microsoft.com/office/officeart/2005/8/layout/chart3"/>
    <dgm:cxn modelId="{6077D3D4-EE9A-41F5-9249-F6AF50B3FB1D}" srcId="{D6C0BAE6-E359-44B8-ABF7-6411F86E192B}" destId="{FCB1DD09-1F0D-4D51-B392-F95445A2BDC7}" srcOrd="2" destOrd="0" parTransId="{1DD84AA7-52B6-49D9-97E4-11A16B1D2208}" sibTransId="{9BFE218A-32D8-4150-86F4-ABEF96B36E6B}"/>
    <dgm:cxn modelId="{46A26BFC-DBE0-4BC2-8DF8-F9F468DF0EDA}" type="presOf" srcId="{D6C0BAE6-E359-44B8-ABF7-6411F86E192B}" destId="{C10B66AE-12D4-411D-9A1E-323954021482}" srcOrd="0" destOrd="0" presId="urn:microsoft.com/office/officeart/2005/8/layout/chart3"/>
    <dgm:cxn modelId="{70D44DD1-8EA4-456B-A3A5-61F8061FE934}" type="presParOf" srcId="{C10B66AE-12D4-411D-9A1E-323954021482}" destId="{711EA3CB-F87E-4993-A04C-817BFDDF0FC8}" srcOrd="0" destOrd="0" presId="urn:microsoft.com/office/officeart/2005/8/layout/chart3"/>
    <dgm:cxn modelId="{6E5768D1-A5CC-4D30-B6C3-A612BBE0941A}" type="presParOf" srcId="{C10B66AE-12D4-411D-9A1E-323954021482}" destId="{DAAFDB9C-B055-4E49-93A8-554CB9ADBE03}" srcOrd="1" destOrd="0" presId="urn:microsoft.com/office/officeart/2005/8/layout/chart3"/>
    <dgm:cxn modelId="{9CD06BDC-73F5-4F41-AF3F-E3B31838449F}" type="presParOf" srcId="{C10B66AE-12D4-411D-9A1E-323954021482}" destId="{3326AC76-47A0-470E-A7E9-4A4338EEFAC3}" srcOrd="2" destOrd="0" presId="urn:microsoft.com/office/officeart/2005/8/layout/chart3"/>
    <dgm:cxn modelId="{39CEAF08-F345-4692-93E1-FA7CFD3A6163}" type="presParOf" srcId="{C10B66AE-12D4-411D-9A1E-323954021482}" destId="{B3A1AD4A-FB94-4188-86FC-409510DB2ADC}" srcOrd="3" destOrd="0" presId="urn:microsoft.com/office/officeart/2005/8/layout/chart3"/>
    <dgm:cxn modelId="{DF2C3EE0-C8FD-4425-BE76-395C116C178E}" type="presParOf" srcId="{C10B66AE-12D4-411D-9A1E-323954021482}" destId="{B85851C3-1BA7-4FAA-916B-7D27569BE2A4}" srcOrd="4" destOrd="0" presId="urn:microsoft.com/office/officeart/2005/8/layout/chart3"/>
    <dgm:cxn modelId="{09DA63B6-EAD3-4123-A8B6-56BF1F71196A}" type="presParOf" srcId="{C10B66AE-12D4-411D-9A1E-323954021482}" destId="{21F50D0E-B82B-414D-AD01-8C3637C6FBB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EA3CB-F87E-4993-A04C-817BFDDF0FC8}">
      <dsp:nvSpPr>
        <dsp:cNvPr id="0" name=""/>
        <dsp:cNvSpPr/>
      </dsp:nvSpPr>
      <dsp:spPr>
        <a:xfrm>
          <a:off x="1032208" y="296398"/>
          <a:ext cx="2589772" cy="2662157"/>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Advocacy</a:t>
          </a:r>
          <a:endParaRPr lang="en-AU" sz="1400" kern="1200" dirty="0"/>
        </a:p>
      </dsp:txBody>
      <dsp:txXfrm>
        <a:off x="2440243" y="787629"/>
        <a:ext cx="878672" cy="887385"/>
      </dsp:txXfrm>
    </dsp:sp>
    <dsp:sp modelId="{3326AC76-47A0-470E-A7E9-4A4338EEFAC3}">
      <dsp:nvSpPr>
        <dsp:cNvPr id="0" name=""/>
        <dsp:cNvSpPr/>
      </dsp:nvSpPr>
      <dsp:spPr>
        <a:xfrm>
          <a:off x="1041978" y="303279"/>
          <a:ext cx="2589772" cy="2589772"/>
        </a:xfrm>
        <a:prstGeom prst="pie">
          <a:avLst>
            <a:gd name="adj1" fmla="val 1800000"/>
            <a:gd name="adj2" fmla="val 9000000"/>
          </a:avLst>
        </a:prstGeom>
        <a:solidFill>
          <a:schemeClr val="accent3">
            <a:hueOff val="-4991659"/>
            <a:satOff val="42307"/>
            <a:lumOff val="4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Advisory</a:t>
          </a:r>
          <a:endParaRPr lang="en-AU" sz="1400" kern="1200" dirty="0"/>
        </a:p>
      </dsp:txBody>
      <dsp:txXfrm>
        <a:off x="1751082" y="1937302"/>
        <a:ext cx="1171563" cy="801596"/>
      </dsp:txXfrm>
    </dsp:sp>
    <dsp:sp modelId="{B85851C3-1BA7-4FAA-916B-7D27569BE2A4}">
      <dsp:nvSpPr>
        <dsp:cNvPr id="0" name=""/>
        <dsp:cNvSpPr/>
      </dsp:nvSpPr>
      <dsp:spPr>
        <a:xfrm>
          <a:off x="1041978" y="303279"/>
          <a:ext cx="2589772" cy="2589772"/>
        </a:xfrm>
        <a:prstGeom prst="pie">
          <a:avLst>
            <a:gd name="adj1" fmla="val 9000000"/>
            <a:gd name="adj2" fmla="val 16200000"/>
          </a:avLst>
        </a:prstGeom>
        <a:solidFill>
          <a:schemeClr val="accent3">
            <a:hueOff val="-9983318"/>
            <a:satOff val="84615"/>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Education</a:t>
          </a:r>
          <a:endParaRPr lang="en-AU" sz="1400" kern="1200" dirty="0"/>
        </a:p>
      </dsp:txBody>
      <dsp:txXfrm>
        <a:off x="1319453" y="811984"/>
        <a:ext cx="878672" cy="8632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a87b1e3e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a87b1e3e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worked with Alecia </a:t>
            </a:r>
            <a:r>
              <a:rPr lang="en-US" dirty="0" err="1"/>
              <a:t>Staines</a:t>
            </a:r>
            <a:r>
              <a:rPr lang="en-US" dirty="0"/>
              <a:t> of the Maternity Consumer Network and Michelle King, who was the co-chair of our COVID-19 living guidelines consumer panel to co-design how consumers should be involved in the LEAPP guidelines program, and then co-designed the draft terms of reference for the consumer panel, and the recruitment and application process.</a:t>
            </a:r>
          </a:p>
          <a:p>
            <a:pPr marL="0" lvl="0" indent="0" algn="l" rtl="0">
              <a:spcBef>
                <a:spcPts val="0"/>
              </a:spcBef>
              <a:spcAft>
                <a:spcPts val="0"/>
              </a:spcAft>
              <a:buNone/>
            </a:pPr>
            <a:r>
              <a:rPr lang="en-US" dirty="0"/>
              <a:t>Alecia pushed us to include some people who had less experience as a consumer rep, so that we could hopefully get a better mix of demographic characteristics, and to include people with very recent lived experience of pregnancy.</a:t>
            </a:r>
          </a:p>
          <a:p>
            <a:pPr marL="0" lvl="0" indent="0" algn="l" rtl="0">
              <a:spcBef>
                <a:spcPts val="0"/>
              </a:spcBef>
              <a:spcAft>
                <a:spcPts val="0"/>
              </a:spcAft>
              <a:buNone/>
            </a:pPr>
            <a:r>
              <a:rPr lang="en-US" dirty="0"/>
              <a:t>We designed an online form which asked people to tell us a bit about themselves and the experience they could bring to the committee, including whether they wanted to nominate for a chair or deputy co-chair role.</a:t>
            </a:r>
          </a:p>
          <a:p>
            <a:pPr marL="0" lvl="0" indent="0" algn="l" rtl="0">
              <a:spcBef>
                <a:spcPts val="0"/>
              </a:spcBef>
              <a:spcAft>
                <a:spcPts val="0"/>
              </a:spcAft>
              <a:buNone/>
            </a:pPr>
            <a:r>
              <a:rPr lang="en-US" dirty="0"/>
              <a:t>Alecia, Michelle and Annie all read the applications individually and rated them, then met multiple times to discuss and agree on the shortlist.</a:t>
            </a:r>
          </a:p>
          <a:p>
            <a:pPr marL="0" lvl="0" indent="0" algn="l" rtl="0">
              <a:spcBef>
                <a:spcPts val="0"/>
              </a:spcBef>
              <a:spcAft>
                <a:spcPts val="0"/>
              </a:spcAft>
              <a:buNone/>
            </a:pPr>
            <a:r>
              <a:rPr lang="en-US" dirty="0"/>
              <a:t>Shortlisted candidates attended a brief interview (with Annie and either Alecia or Michelle) over Zoom, before being appointed.</a:t>
            </a:r>
          </a:p>
        </p:txBody>
      </p:sp>
    </p:spTree>
    <p:extLst>
      <p:ext uri="{BB962C8B-B14F-4D97-AF65-F5344CB8AC3E}">
        <p14:creationId xmlns:p14="http://schemas.microsoft.com/office/powerpoint/2010/main" val="48706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3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Careful recruitment of experienced, inclusive consumer chairs </a:t>
            </a:r>
          </a:p>
          <a:p>
            <a:pPr marL="825500" lvl="1" indent="-342900" algn="l">
              <a:spcBef>
                <a:spcPts val="600"/>
              </a:spcBef>
              <a:spcAft>
                <a:spcPts val="600"/>
              </a:spcAft>
              <a:buSzPct val="100000"/>
              <a:buFont typeface="Wingdings" panose="05000000000000000000" pitchFamily="2" charset="2"/>
              <a:buChar char="Ø"/>
            </a:pPr>
            <a:r>
              <a:rPr lang="en-US" sz="3000" dirty="0">
                <a:latin typeface="Helvetica Neue"/>
                <a:ea typeface="Helvetica Neue"/>
                <a:cs typeface="Helvetica Neue"/>
                <a:sym typeface="Helvetica Neue"/>
              </a:rPr>
              <a:t>1 x lead chair during meetings, with others monitoring the chat, privately messaging quieter members</a:t>
            </a:r>
          </a:p>
          <a:p>
            <a:pPr marL="825500" lvl="1" indent="-342900" algn="l">
              <a:spcBef>
                <a:spcPts val="600"/>
              </a:spcBef>
              <a:spcAft>
                <a:spcPts val="600"/>
              </a:spcAft>
              <a:buSzPct val="100000"/>
              <a:buFont typeface="Wingdings" panose="05000000000000000000" pitchFamily="2" charset="2"/>
              <a:buChar char="Ø"/>
            </a:pPr>
            <a:r>
              <a:rPr lang="en-US" sz="3000" dirty="0">
                <a:latin typeface="Helvetica Neue"/>
                <a:ea typeface="Helvetica Neue"/>
                <a:cs typeface="Helvetica Neue"/>
                <a:sym typeface="Helvetica Neue"/>
              </a:rPr>
              <a:t>Provide advice to LEAPP staff about all aspects of meetings and related activities (e.g. grant) </a:t>
            </a:r>
          </a:p>
          <a:p>
            <a:pPr marL="825500" lvl="1" indent="-342900" algn="l">
              <a:spcBef>
                <a:spcPts val="600"/>
              </a:spcBef>
              <a:spcAft>
                <a:spcPts val="600"/>
              </a:spcAft>
              <a:buSzPct val="100000"/>
              <a:buFont typeface="Wingdings" panose="05000000000000000000" pitchFamily="2" charset="2"/>
              <a:buChar char="Ø"/>
            </a:pPr>
            <a:endParaRPr lang="en-US" sz="3000" dirty="0">
              <a:latin typeface="Helvetica Neue"/>
              <a:ea typeface="Helvetica Neue"/>
              <a:cs typeface="Helvetica Neue"/>
              <a:sym typeface="Helvetica Neue"/>
            </a:endParaRP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We offered peer mentoring at the outset, open to anyone but specifically targeting people who had no experience at a health consumer representative. </a:t>
            </a:r>
          </a:p>
          <a:p>
            <a:pPr marL="939800" lvl="1" indent="-457200" algn="l">
              <a:spcBef>
                <a:spcPts val="600"/>
              </a:spcBef>
              <a:spcAft>
                <a:spcPts val="600"/>
              </a:spcAft>
              <a:buSzPct val="100000"/>
              <a:buFont typeface="Wingdings" panose="05000000000000000000" pitchFamily="2" charset="2"/>
              <a:buChar char="Ø"/>
            </a:pPr>
            <a:r>
              <a:rPr lang="en-US" sz="3000" dirty="0">
                <a:latin typeface="Helvetica Neue"/>
                <a:ea typeface="Helvetica Neue"/>
                <a:cs typeface="Helvetica Neue"/>
                <a:sym typeface="Helvetica Neue"/>
              </a:rPr>
              <a:t>How to be a consumer representative </a:t>
            </a:r>
          </a:p>
          <a:p>
            <a:pPr marL="939800" lvl="1" indent="-457200" algn="l">
              <a:spcBef>
                <a:spcPts val="600"/>
              </a:spcBef>
              <a:spcAft>
                <a:spcPts val="600"/>
              </a:spcAft>
              <a:buSzPct val="100000"/>
              <a:buFont typeface="Wingdings" panose="05000000000000000000" pitchFamily="2" charset="2"/>
              <a:buChar char="Ø"/>
            </a:pPr>
            <a:r>
              <a:rPr lang="en-US" sz="3000" dirty="0">
                <a:latin typeface="Helvetica Neue"/>
                <a:ea typeface="Helvetica Neue"/>
                <a:cs typeface="Helvetica Neue"/>
                <a:sym typeface="Helvetica Neue"/>
              </a:rPr>
              <a:t>Mentoring was offered via Chairs and Maternity Consumer Network. Several less experienced members took this up</a:t>
            </a:r>
          </a:p>
          <a:p>
            <a:pPr marL="939800" lvl="1" indent="-457200" algn="l">
              <a:spcBef>
                <a:spcPts val="600"/>
              </a:spcBef>
              <a:spcAft>
                <a:spcPts val="600"/>
              </a:spcAft>
              <a:buSzPct val="100000"/>
              <a:buFont typeface="Wingdings" panose="05000000000000000000" pitchFamily="2" charset="2"/>
              <a:buChar char="Ø"/>
            </a:pPr>
            <a:endParaRPr lang="en-US" sz="3000" dirty="0">
              <a:latin typeface="Helvetica Neue"/>
              <a:ea typeface="Helvetica Neue"/>
              <a:cs typeface="Helvetica Neue"/>
              <a:sym typeface="Helvetica Neue"/>
            </a:endParaRP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Devised a group agreement at the outset which includes practical information about, we flag sensitive topics prior to meetings and invite input via email or phone call after the meeting, permission to step out of meetings or take a break from attendance.</a:t>
            </a:r>
          </a:p>
          <a:p>
            <a:pPr marL="342900" algn="l">
              <a:spcBef>
                <a:spcPts val="600"/>
              </a:spcBef>
              <a:spcAft>
                <a:spcPts val="600"/>
              </a:spcAft>
              <a:buSzPct val="100000"/>
              <a:buFont typeface="Arial" panose="020B0604020202020204" pitchFamily="34" charset="0"/>
              <a:buChar char="•"/>
            </a:pPr>
            <a:endParaRPr lang="en-US" sz="3000" dirty="0">
              <a:latin typeface="Helvetica Neue"/>
              <a:ea typeface="Helvetica Neue"/>
              <a:cs typeface="Helvetica Neue"/>
              <a:sym typeface="Helvetica Neue"/>
            </a:endParaRP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Honorarium reflects the role ($AUD 200 per meeting, with more for chairs)</a:t>
            </a:r>
          </a:p>
          <a:p>
            <a:pPr marL="44450" indent="0" algn="l">
              <a:spcBef>
                <a:spcPts val="600"/>
              </a:spcBef>
              <a:spcAft>
                <a:spcPts val="600"/>
              </a:spcAft>
              <a:buSzPct val="100000"/>
              <a:buFont typeface="Arial" panose="020B0604020202020204" pitchFamily="34" charset="0"/>
              <a:buNone/>
            </a:pPr>
            <a:endParaRPr lang="en-US" sz="3000" dirty="0">
              <a:latin typeface="Helvetica Neue"/>
              <a:ea typeface="Helvetica Neue"/>
              <a:cs typeface="Helvetica Neue"/>
              <a:sym typeface="Helvetica Neue"/>
            </a:endParaRP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We seek and respond to feedback. We started with an anonymous online survey and have now moved onto a formal process evaluation of LEAPP that covers the consumer panel. Feedback received to date has resulted in better feedback loop of how Consumer Panel’s input changed the recommendation and the chairs setting up a WhatsApp group.</a:t>
            </a:r>
          </a:p>
          <a:p>
            <a:pPr marL="342900" algn="l">
              <a:spcBef>
                <a:spcPts val="600"/>
              </a:spcBef>
              <a:spcAft>
                <a:spcPts val="600"/>
              </a:spcAft>
              <a:buSzPct val="100000"/>
              <a:buFont typeface="Arial" panose="020B0604020202020204" pitchFamily="34" charset="0"/>
              <a:buChar char="•"/>
            </a:pPr>
            <a:endParaRPr lang="en-US" sz="3000" dirty="0">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856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 indent="0" algn="l">
              <a:spcBef>
                <a:spcPts val="600"/>
              </a:spcBef>
              <a:spcAft>
                <a:spcPts val="600"/>
              </a:spcAft>
              <a:buSzPct val="100000"/>
              <a:buFont typeface="Arial" panose="020B0604020202020204" pitchFamily="34" charset="0"/>
              <a:buNone/>
            </a:pPr>
            <a:endParaRPr lang="en-US" sz="3000" dirty="0">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567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the process evaluation: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100" dirty="0">
                <a:effectLst/>
                <a:latin typeface="Helvetica Neue" panose="02000503000000020004" pitchFamily="2" charset="0"/>
                <a:ea typeface="Helvetica Neue Light" panose="02000403000000020004" pitchFamily="2" charset="0"/>
                <a:cs typeface="Helvetica Neue Light" panose="02000403000000020004" pitchFamily="2" charset="0"/>
              </a:rPr>
              <a:t>Clinical panel and LEAPP team members felt that the consumer panel was having a </a:t>
            </a:r>
            <a:r>
              <a:rPr lang="en-AU" sz="1100" dirty="0">
                <a:effectLst/>
                <a:latin typeface="Helvetica Neue" panose="02000503000000020004" pitchFamily="2" charset="0"/>
                <a:ea typeface="Times New Roman" panose="02020603050405020304" pitchFamily="18" charset="0"/>
              </a:rPr>
              <a:t>positive impact on the language used throughout the guideline, encouraging/challenging clinicians and researchers to look at and question the evidence/language with a different lens.</a:t>
            </a:r>
            <a:endParaRPr lang="en-AU" sz="1100" dirty="0">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b="1" kern="100" dirty="0">
                <a:solidFill>
                  <a:srgbClr val="F79646"/>
                </a:solidFill>
                <a:latin typeface="Helvetica Neue" panose="02000503000000020004" pitchFamily="2" charset="0"/>
                <a:ea typeface="Cambria" panose="02040503050406030204" pitchFamily="18" charset="0"/>
                <a:cs typeface="Times New Roman" panose="02020603050405020304" pitchFamily="18" charset="0"/>
              </a:rPr>
              <a:t>Consumer Panel P</a:t>
            </a:r>
            <a:r>
              <a:rPr lang="en-AU" sz="1100" b="1" kern="100" dirty="0">
                <a:solidFill>
                  <a:srgbClr val="F79646"/>
                </a:solidFill>
                <a:effectLst/>
                <a:latin typeface="Helvetica Neue" panose="02000503000000020004" pitchFamily="2" charset="0"/>
                <a:ea typeface="Cambria" panose="02040503050406030204" pitchFamily="18" charset="0"/>
                <a:cs typeface="Times New Roman" panose="02020603050405020304" pitchFamily="18" charset="0"/>
              </a:rPr>
              <a:t>erception of their impact</a:t>
            </a:r>
            <a:r>
              <a:rPr lang="en-AU" sz="1100" kern="100" dirty="0">
                <a:solidFill>
                  <a:srgbClr val="F79646"/>
                </a:solidFill>
                <a:effectLst/>
                <a:latin typeface="Helvetica Neue" panose="02000503000000020004" pitchFamily="2" charset="0"/>
                <a:ea typeface="Cambria" panose="02040503050406030204" pitchFamily="18" charset="0"/>
                <a:cs typeface="Times New Roman" panose="02020603050405020304" pitchFamily="18" charset="0"/>
              </a:rPr>
              <a:t>:</a:t>
            </a:r>
            <a:r>
              <a:rPr lang="en-AU" sz="1100" kern="100" dirty="0">
                <a:effectLst/>
                <a:latin typeface="Helvetica Neue" panose="02000503000000020004" pitchFamily="2" charset="0"/>
                <a:ea typeface="Cambria" panose="02040503050406030204" pitchFamily="18" charset="0"/>
                <a:cs typeface="Times New Roman" panose="02020603050405020304" pitchFamily="18" charset="0"/>
              </a:rPr>
              <a:t> improved understandability of the guidelines, diversity and inclusion of the perspectives of lived experience; language that is more respectful of women and their diverse experiences.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6137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2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204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249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03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000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75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000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707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98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100" b="0" i="0" u="none" strike="noStrike" cap="none" dirty="0">
                <a:solidFill>
                  <a:srgbClr val="000000"/>
                </a:solidFill>
                <a:effectLst/>
                <a:latin typeface="Arial"/>
                <a:ea typeface="Arial"/>
                <a:cs typeface="Arial"/>
                <a:sym typeface="Arial"/>
              </a:rPr>
              <a:t>The Consumer Panel is the first group to review draft recommendations, with between one and four consumers sitting on all decision-making groups that subsequently review and sign off all guideline content.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T</a:t>
            </a:r>
            <a:r>
              <a:rPr lang="en-AU" sz="1100" b="0" i="0" u="none" strike="noStrike" cap="none" dirty="0">
                <a:solidFill>
                  <a:srgbClr val="000000"/>
                </a:solidFill>
                <a:effectLst/>
                <a:latin typeface="Arial"/>
                <a:cs typeface="Arial"/>
                <a:sym typeface="Arial"/>
              </a:rPr>
              <a:t>hen has the Public Consultation which allows more consumers to comment.</a:t>
            </a:r>
            <a:endParaRPr dirty="0"/>
          </a:p>
        </p:txBody>
      </p:sp>
    </p:spTree>
    <p:extLst>
      <p:ext uri="{BB962C8B-B14F-4D97-AF65-F5344CB8AC3E}">
        <p14:creationId xmlns:p14="http://schemas.microsoft.com/office/powerpoint/2010/main" val="309293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a87b1e3e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a87b1e3e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100" b="0" i="0" u="none" strike="noStrike" cap="none" dirty="0">
                <a:solidFill>
                  <a:srgbClr val="000000"/>
                </a:solidFill>
                <a:effectLst/>
                <a:latin typeface="Arial"/>
                <a:ea typeface="Arial"/>
                <a:cs typeface="Arial"/>
                <a:sym typeface="Arial"/>
              </a:rPr>
              <a:t>We thought very carefully about what diversity meant in the context of the pregnancy and postnatal care guidelines.</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We wanted a diversity of lived experiences of pregnancy and a diversity of experience as a consumer rep, including people who were inexperienced as health consumer reps and those who were highly experienced. We wanted everyone to be connected to other consumers, but that could be formally through the membership of consumer groups, or informally, through social media groups.</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We used the PROGRESS-PLUS mnemonic to think though the most important social and cultural factors we wanted to include.</a:t>
            </a:r>
            <a:endParaRPr lang="en-AU"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AU"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AU" sz="1100" b="0" i="0" u="none" strike="noStrike" cap="none" dirty="0">
                <a:solidFill>
                  <a:srgbClr val="000000"/>
                </a:solidFill>
                <a:effectLst/>
                <a:latin typeface="Arial"/>
                <a:ea typeface="Arial"/>
                <a:cs typeface="Arial"/>
                <a:sym typeface="Arial"/>
              </a:rPr>
              <a:t>The final panel Consumer Panel includes 16 women and people from around Australia with recent experience of pregnancy, and includes people living in regional areas, First Nations people, people from migrant and refugee backgrounds, LGBTIQA+ people, people living on a low income and people with experience of being a young mum. Four members were appointed as co-or deputy co-chairs.</a:t>
            </a:r>
            <a:endParaRPr dirty="0"/>
          </a:p>
        </p:txBody>
      </p:sp>
    </p:spTree>
    <p:extLst>
      <p:ext uri="{BB962C8B-B14F-4D97-AF65-F5344CB8AC3E}">
        <p14:creationId xmlns:p14="http://schemas.microsoft.com/office/powerpoint/2010/main" val="255265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20224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methods.cochrane.org/equity/projects/evidence-equity/progress-plus" TargetMode="Externa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Anneliese.Synnot@monash.edu"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963457" y="2000750"/>
            <a:ext cx="5904918" cy="688800"/>
          </a:xfrm>
          <a:prstGeom prst="rect">
            <a:avLst/>
          </a:prstGeom>
        </p:spPr>
        <p:txBody>
          <a:bodyPr spcFirstLastPara="1" wrap="square" lIns="91425" tIns="91425" rIns="91425" bIns="91425" anchor="b" anchorCtr="0">
            <a:normAutofit fontScale="90000"/>
          </a:bodyPr>
          <a:lstStyle/>
          <a:p>
            <a:pPr algn="l"/>
            <a:r>
              <a:rPr lang="en-AU" sz="3200" b="1" dirty="0">
                <a:solidFill>
                  <a:schemeClr val="dk2"/>
                </a:solidFill>
                <a:latin typeface="Helvetica"/>
              </a:rPr>
              <a:t>Lived experience in living guidelines: Recruiting for diversity</a:t>
            </a:r>
            <a:endParaRPr sz="3200" b="1" dirty="0">
              <a:solidFill>
                <a:schemeClr val="dk2"/>
              </a:solidFill>
              <a:latin typeface="Helvetica"/>
              <a:sym typeface="Helvetica"/>
            </a:endParaRPr>
          </a:p>
        </p:txBody>
      </p:sp>
      <p:pic>
        <p:nvPicPr>
          <p:cNvPr id="56" name="Google Shape;56;p13"/>
          <p:cNvPicPr preferRelativeResize="0"/>
          <p:nvPr/>
        </p:nvPicPr>
        <p:blipFill>
          <a:blip r:embed="rId3">
            <a:alphaModFix/>
          </a:blip>
          <a:stretch>
            <a:fillRect/>
          </a:stretch>
        </p:blipFill>
        <p:spPr>
          <a:xfrm>
            <a:off x="152400" y="759575"/>
            <a:ext cx="2885175" cy="2885175"/>
          </a:xfrm>
          <a:prstGeom prst="rect">
            <a:avLst/>
          </a:prstGeom>
          <a:noFill/>
          <a:ln>
            <a:noFill/>
          </a:ln>
        </p:spPr>
      </p:pic>
      <p:pic>
        <p:nvPicPr>
          <p:cNvPr id="57" name="Google Shape;57;p13"/>
          <p:cNvPicPr preferRelativeResize="0"/>
          <p:nvPr/>
        </p:nvPicPr>
        <p:blipFill>
          <a:blip r:embed="rId4">
            <a:alphaModFix/>
          </a:blip>
          <a:stretch>
            <a:fillRect/>
          </a:stretch>
        </p:blipFill>
        <p:spPr>
          <a:xfrm>
            <a:off x="0" y="3564626"/>
            <a:ext cx="9144003" cy="1638598"/>
          </a:xfrm>
          <a:prstGeom prst="rect">
            <a:avLst/>
          </a:prstGeom>
          <a:noFill/>
          <a:ln>
            <a:noFill/>
          </a:ln>
        </p:spPr>
      </p:pic>
      <p:pic>
        <p:nvPicPr>
          <p:cNvPr id="58" name="Google Shape;58;p13"/>
          <p:cNvPicPr preferRelativeResize="0"/>
          <p:nvPr/>
        </p:nvPicPr>
        <p:blipFill>
          <a:blip r:embed="rId5">
            <a:alphaModFix/>
          </a:blip>
          <a:stretch>
            <a:fillRect/>
          </a:stretch>
        </p:blipFill>
        <p:spPr>
          <a:xfrm>
            <a:off x="561875" y="4516625"/>
            <a:ext cx="1078425" cy="507975"/>
          </a:xfrm>
          <a:prstGeom prst="rect">
            <a:avLst/>
          </a:prstGeom>
          <a:noFill/>
          <a:ln>
            <a:noFill/>
          </a:ln>
        </p:spPr>
      </p:pic>
      <p:sp>
        <p:nvSpPr>
          <p:cNvPr id="8" name="Google Shape;55;p13">
            <a:extLst>
              <a:ext uri="{FF2B5EF4-FFF2-40B4-BE49-F238E27FC236}">
                <a16:creationId xmlns:a16="http://schemas.microsoft.com/office/drawing/2014/main" id="{03E31561-2E43-4A25-AD69-B30A19D08F8F}"/>
              </a:ext>
            </a:extLst>
          </p:cNvPr>
          <p:cNvSpPr txBox="1">
            <a:spLocks/>
          </p:cNvSpPr>
          <p:nvPr/>
        </p:nvSpPr>
        <p:spPr>
          <a:xfrm>
            <a:off x="3037575" y="2792097"/>
            <a:ext cx="6458117" cy="859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buSzPts val="935"/>
            </a:pPr>
            <a:r>
              <a:rPr lang="en-AU" sz="1600" dirty="0">
                <a:latin typeface="Helvetica Neue"/>
                <a:ea typeface="Helvetica Neue"/>
                <a:cs typeface="Helvetica Neue"/>
                <a:sym typeface="Helvetica Neue"/>
              </a:rPr>
              <a:t>Dr Anneliese Synnot, Senior Research Fellow, Australian Living Evidence Collaboration, Monash University</a:t>
            </a:r>
          </a:p>
          <a:p>
            <a:pPr marL="0" indent="0" algn="l">
              <a:buSzPts val="935"/>
            </a:pPr>
            <a:endParaRPr lang="en-AU" sz="1600" dirty="0">
              <a:latin typeface="Helvetica Neue"/>
              <a:ea typeface="Helvetica Neue"/>
              <a:cs typeface="Helvetica Neue"/>
              <a:sym typeface="Helvetica Neue"/>
            </a:endParaRPr>
          </a:p>
          <a:p>
            <a:pPr marL="0" indent="0" algn="l">
              <a:buSzPts val="935"/>
            </a:pPr>
            <a:r>
              <a:rPr lang="en-US" sz="1600" dirty="0">
                <a:latin typeface="Helvetica Neue"/>
                <a:ea typeface="Helvetica Neue"/>
                <a:cs typeface="Helvetica Neue"/>
                <a:sym typeface="Helvetica Neue"/>
              </a:rPr>
              <a:t>Alecia </a:t>
            </a:r>
            <a:r>
              <a:rPr lang="en-US" sz="1600" dirty="0" err="1">
                <a:latin typeface="Helvetica Neue"/>
                <a:ea typeface="Helvetica Neue"/>
                <a:cs typeface="Helvetica Neue"/>
                <a:sym typeface="Helvetica Neue"/>
              </a:rPr>
              <a:t>Staines</a:t>
            </a:r>
            <a:r>
              <a:rPr lang="en-US" sz="1600" dirty="0">
                <a:latin typeface="Helvetica Neue"/>
                <a:ea typeface="Helvetica Neue"/>
                <a:cs typeface="Helvetica Neue"/>
                <a:sym typeface="Helvetica Neue"/>
              </a:rPr>
              <a:t>, Founder &amp; Director, Maternity Consumer Network</a:t>
            </a:r>
            <a:endParaRPr lang="en-AU" sz="1600" dirty="0">
              <a:latin typeface="Helvetica Neue"/>
              <a:ea typeface="Helvetica Neue"/>
              <a:cs typeface="Helvetica Neue"/>
              <a:sym typeface="Helvetica Neue"/>
            </a:endParaRPr>
          </a:p>
        </p:txBody>
      </p:sp>
      <p:sp>
        <p:nvSpPr>
          <p:cNvPr id="2" name="Subtitle 1">
            <a:extLst>
              <a:ext uri="{FF2B5EF4-FFF2-40B4-BE49-F238E27FC236}">
                <a16:creationId xmlns:a16="http://schemas.microsoft.com/office/drawing/2014/main" id="{234E9893-1589-4084-9157-0DB258BA1A7C}"/>
              </a:ext>
            </a:extLst>
          </p:cNvPr>
          <p:cNvSpPr>
            <a:spLocks noGrp="1"/>
          </p:cNvSpPr>
          <p:nvPr>
            <p:ph type="subTitle" idx="1"/>
          </p:nvPr>
        </p:nvSpPr>
        <p:spPr>
          <a:xfrm>
            <a:off x="2912097" y="4631937"/>
            <a:ext cx="5830800" cy="507975"/>
          </a:xfrm>
        </p:spPr>
        <p:txBody>
          <a:bodyPr>
            <a:normAutofit/>
          </a:bodyPr>
          <a:lstStyle/>
          <a:p>
            <a:pPr algn="l"/>
            <a:r>
              <a:rPr lang="en-US" sz="1400" dirty="0">
                <a:latin typeface="Helvetica Neue" panose="020B0604020202020204" charset="0"/>
              </a:rPr>
              <a:t>Evidence Synthesis Ireland webinar, 19 September 2024</a:t>
            </a:r>
            <a:endParaRPr lang="en-AU" sz="1400" dirty="0">
              <a:latin typeface="Helvetica Neue"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841" y="260786"/>
            <a:ext cx="9144003" cy="4871162"/>
          </a:xfrm>
          <a:prstGeom prst="rect">
            <a:avLst/>
          </a:prstGeom>
          <a:noFill/>
          <a:ln>
            <a:noFill/>
          </a:ln>
        </p:spPr>
      </p:pic>
      <p:sp>
        <p:nvSpPr>
          <p:cNvPr id="65" name="Google Shape;65;p14"/>
          <p:cNvSpPr txBox="1">
            <a:spLocks noGrp="1"/>
          </p:cNvSpPr>
          <p:nvPr>
            <p:ph type="ctrTitle"/>
          </p:nvPr>
        </p:nvSpPr>
        <p:spPr>
          <a:xfrm>
            <a:off x="1953412" y="147235"/>
            <a:ext cx="6878888" cy="68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AU" sz="3233" b="1" dirty="0">
                <a:solidFill>
                  <a:schemeClr val="dk2"/>
                </a:solidFill>
                <a:latin typeface="Helvetica"/>
                <a:ea typeface="Helvetica"/>
                <a:cs typeface="Helvetica"/>
                <a:sym typeface="Helvetica"/>
              </a:rPr>
              <a:t>Diversity in the LEAPP context</a:t>
            </a:r>
            <a:endParaRPr sz="3900" dirty="0">
              <a:latin typeface="Helvetica"/>
              <a:ea typeface="Helvetica"/>
              <a:cs typeface="Helvetica"/>
              <a:sym typeface="Helvetica"/>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2" name="Picture 1">
            <a:extLst>
              <a:ext uri="{FF2B5EF4-FFF2-40B4-BE49-F238E27FC236}">
                <a16:creationId xmlns:a16="http://schemas.microsoft.com/office/drawing/2014/main" id="{E15390BE-2EF2-4B0E-BD76-6D31174459A2}"/>
              </a:ext>
            </a:extLst>
          </p:cNvPr>
          <p:cNvPicPr>
            <a:picLocks noChangeAspect="1"/>
          </p:cNvPicPr>
          <p:nvPr/>
        </p:nvPicPr>
        <p:blipFill rotWithShape="1">
          <a:blip r:embed="rId5"/>
          <a:srcRect l="-664" t="-1570" r="28277" b="-6553"/>
          <a:stretch/>
        </p:blipFill>
        <p:spPr>
          <a:xfrm>
            <a:off x="208977" y="1431897"/>
            <a:ext cx="4018022" cy="3376073"/>
          </a:xfrm>
          <a:prstGeom prst="rect">
            <a:avLst/>
          </a:prstGeom>
        </p:spPr>
      </p:pic>
      <p:sp>
        <p:nvSpPr>
          <p:cNvPr id="4" name="TextBox 3">
            <a:extLst>
              <a:ext uri="{FF2B5EF4-FFF2-40B4-BE49-F238E27FC236}">
                <a16:creationId xmlns:a16="http://schemas.microsoft.com/office/drawing/2014/main" id="{9AEDDAEC-438F-4CD2-9BA7-6A0E8F280166}"/>
              </a:ext>
            </a:extLst>
          </p:cNvPr>
          <p:cNvSpPr txBox="1"/>
          <p:nvPr/>
        </p:nvSpPr>
        <p:spPr>
          <a:xfrm>
            <a:off x="85597" y="4734982"/>
            <a:ext cx="4018022" cy="369332"/>
          </a:xfrm>
          <a:prstGeom prst="rect">
            <a:avLst/>
          </a:prstGeom>
          <a:noFill/>
        </p:spPr>
        <p:txBody>
          <a:bodyPr wrap="square" rtlCol="0">
            <a:spAutoFit/>
          </a:bodyPr>
          <a:lstStyle/>
          <a:p>
            <a:r>
              <a:rPr lang="en-AU" sz="900" dirty="0">
                <a:solidFill>
                  <a:srgbClr val="595959"/>
                </a:solidFill>
                <a:latin typeface="Helvetica" panose="020B0604020202020204" pitchFamily="34" charset="0"/>
                <a:cs typeface="Helvetica" panose="020B0604020202020204" pitchFamily="34" charset="0"/>
              </a:rPr>
              <a:t>Source: Cochrane Equity Methods Group </a:t>
            </a:r>
          </a:p>
          <a:p>
            <a:r>
              <a:rPr lang="en-AU" sz="900" dirty="0">
                <a:solidFill>
                  <a:srgbClr val="595959"/>
                </a:solidFill>
                <a:latin typeface="Helvetica" panose="020B0604020202020204" pitchFamily="34" charset="0"/>
                <a:cs typeface="Helvetica" panose="020B0604020202020204" pitchFamily="34" charset="0"/>
                <a:hlinkClick r:id="rId6"/>
              </a:rPr>
              <a:t>https://methods.cochrane.org/equity/projects/evidence-equity/progress-plus</a:t>
            </a:r>
            <a:endParaRPr lang="en-AU" sz="900" dirty="0">
              <a:solidFill>
                <a:srgbClr val="595959"/>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2626E8B3-80C1-44F6-B318-E21D39A96368}"/>
              </a:ext>
            </a:extLst>
          </p:cNvPr>
          <p:cNvSpPr txBox="1"/>
          <p:nvPr/>
        </p:nvSpPr>
        <p:spPr>
          <a:xfrm>
            <a:off x="208977" y="1055257"/>
            <a:ext cx="3050227" cy="338554"/>
          </a:xfrm>
          <a:prstGeom prst="rect">
            <a:avLst/>
          </a:prstGeom>
          <a:noFill/>
        </p:spPr>
        <p:txBody>
          <a:bodyPr wrap="square" rtlCol="0">
            <a:spAutoFit/>
          </a:bodyPr>
          <a:lstStyle/>
          <a:p>
            <a:r>
              <a:rPr lang="en-US" sz="1600" b="1" dirty="0">
                <a:solidFill>
                  <a:srgbClr val="595959"/>
                </a:solidFill>
                <a:latin typeface="Helvetica" panose="020B0604020202020204" pitchFamily="34" charset="0"/>
                <a:cs typeface="Helvetica" panose="020B0604020202020204" pitchFamily="34" charset="0"/>
              </a:rPr>
              <a:t>P</a:t>
            </a:r>
            <a:r>
              <a:rPr lang="en-AU" sz="1600" b="1" dirty="0">
                <a:solidFill>
                  <a:srgbClr val="595959"/>
                </a:solidFill>
                <a:latin typeface="Helvetica" panose="020B0604020202020204" pitchFamily="34" charset="0"/>
                <a:cs typeface="Helvetica" panose="020B0604020202020204" pitchFamily="34" charset="0"/>
              </a:rPr>
              <a:t>ROGRESS-PLUS acronym</a:t>
            </a:r>
          </a:p>
        </p:txBody>
      </p:sp>
      <p:sp>
        <p:nvSpPr>
          <p:cNvPr id="10" name="TextBox 9">
            <a:extLst>
              <a:ext uri="{FF2B5EF4-FFF2-40B4-BE49-F238E27FC236}">
                <a16:creationId xmlns:a16="http://schemas.microsoft.com/office/drawing/2014/main" id="{2A39C007-3F09-4BC8-B241-92B0F93B429D}"/>
              </a:ext>
            </a:extLst>
          </p:cNvPr>
          <p:cNvSpPr txBox="1"/>
          <p:nvPr/>
        </p:nvSpPr>
        <p:spPr>
          <a:xfrm>
            <a:off x="4448243" y="1036568"/>
            <a:ext cx="3637577" cy="338554"/>
          </a:xfrm>
          <a:prstGeom prst="rect">
            <a:avLst/>
          </a:prstGeom>
          <a:noFill/>
        </p:spPr>
        <p:txBody>
          <a:bodyPr wrap="square" rtlCol="0">
            <a:spAutoFit/>
          </a:bodyPr>
          <a:lstStyle/>
          <a:p>
            <a:r>
              <a:rPr lang="en-US" sz="1600" b="1" dirty="0">
                <a:solidFill>
                  <a:srgbClr val="595959"/>
                </a:solidFill>
                <a:latin typeface="Helvetica" panose="020B0604020202020204" pitchFamily="34" charset="0"/>
                <a:cs typeface="Helvetica" panose="020B0604020202020204" pitchFamily="34" charset="0"/>
              </a:rPr>
              <a:t>Consumer Panel selection criteria</a:t>
            </a:r>
            <a:endParaRPr lang="en-AU" sz="1600" b="1" dirty="0">
              <a:solidFill>
                <a:srgbClr val="595959"/>
              </a:solidFill>
              <a:latin typeface="Helvetica" panose="020B0604020202020204" pitchFamily="34" charset="0"/>
              <a:cs typeface="Helvetica" panose="020B0604020202020204" pitchFamily="34" charset="0"/>
            </a:endParaRPr>
          </a:p>
        </p:txBody>
      </p:sp>
      <p:sp>
        <p:nvSpPr>
          <p:cNvPr id="11" name="Google Shape;66;p14">
            <a:extLst>
              <a:ext uri="{FF2B5EF4-FFF2-40B4-BE49-F238E27FC236}">
                <a16:creationId xmlns:a16="http://schemas.microsoft.com/office/drawing/2014/main" id="{1EA91A64-2ECC-45E7-B0E1-2A0D0F2CFEBF}"/>
              </a:ext>
            </a:extLst>
          </p:cNvPr>
          <p:cNvSpPr txBox="1">
            <a:spLocks noGrp="1"/>
          </p:cNvSpPr>
          <p:nvPr>
            <p:ph type="subTitle" idx="1"/>
          </p:nvPr>
        </p:nvSpPr>
        <p:spPr>
          <a:xfrm>
            <a:off x="4444817" y="1321475"/>
            <a:ext cx="4843460" cy="4011006"/>
          </a:xfrm>
          <a:prstGeom prst="rect">
            <a:avLst/>
          </a:prstGeom>
        </p:spPr>
        <p:txBody>
          <a:bodyPr spcFirstLastPara="1" wrap="square" lIns="91425" tIns="91425" rIns="91425" bIns="91425" anchor="t" anchorCtr="0">
            <a:normAutofit fontScale="92500" lnSpcReduction="20000"/>
          </a:bodyPr>
          <a:lstStyle/>
          <a:p>
            <a:pPr marL="0" lvl="0" indent="0" algn="l" rtl="0">
              <a:lnSpc>
                <a:spcPct val="130000"/>
              </a:lnSpc>
              <a:spcBef>
                <a:spcPts val="0"/>
              </a:spcBef>
              <a:spcAft>
                <a:spcPts val="0"/>
              </a:spcAft>
              <a:buSzPts val="935"/>
            </a:pPr>
            <a:r>
              <a:rPr lang="en-US" sz="1400" b="1" dirty="0">
                <a:latin typeface="Helvetica Neue"/>
                <a:ea typeface="Helvetica Neue"/>
                <a:cs typeface="Helvetica Neue"/>
                <a:sym typeface="Helvetica Neue"/>
              </a:rPr>
              <a:t>Lived experience</a:t>
            </a:r>
          </a:p>
          <a:p>
            <a:pPr marL="342900" lvl="0" algn="l" rtl="0">
              <a:lnSpc>
                <a:spcPct val="130000"/>
              </a:lnSpc>
              <a:spcBef>
                <a:spcPts val="0"/>
              </a:spcBef>
              <a:spcAft>
                <a:spcPts val="0"/>
              </a:spcAft>
              <a:buSzPct val="100000"/>
              <a:buFont typeface="Arial" panose="020B0604020202020204" pitchFamily="34" charset="0"/>
              <a:buChar char="•"/>
            </a:pPr>
            <a:r>
              <a:rPr lang="en-US" sz="1400" dirty="0">
                <a:latin typeface="Helvetica Neue"/>
                <a:ea typeface="Helvetica Neue"/>
                <a:cs typeface="Helvetica Neue"/>
                <a:sym typeface="Helvetica Neue"/>
              </a:rPr>
              <a:t>Pregnant within the last five years (ideally)</a:t>
            </a:r>
          </a:p>
          <a:p>
            <a:pPr marL="342900" lvl="0" algn="l" rtl="0">
              <a:lnSpc>
                <a:spcPct val="130000"/>
              </a:lnSpc>
              <a:spcBef>
                <a:spcPts val="0"/>
              </a:spcBef>
              <a:spcAft>
                <a:spcPts val="0"/>
              </a:spcAft>
              <a:buSzPct val="100000"/>
              <a:buFont typeface="Arial" panose="020B0604020202020204" pitchFamily="34" charset="0"/>
              <a:buChar char="•"/>
            </a:pPr>
            <a:r>
              <a:rPr lang="en-US" sz="1400" dirty="0">
                <a:latin typeface="Helvetica Neue"/>
                <a:ea typeface="Helvetica Neue"/>
                <a:cs typeface="Helvetica Neue"/>
                <a:sym typeface="Helvetica Neue"/>
              </a:rPr>
              <a:t>Variety of pregnancy and postnatal journeys</a:t>
            </a:r>
          </a:p>
          <a:p>
            <a:pPr marL="342900" lvl="0" algn="l" rtl="0">
              <a:lnSpc>
                <a:spcPct val="130000"/>
              </a:lnSpc>
              <a:spcBef>
                <a:spcPts val="0"/>
              </a:spcBef>
              <a:spcAft>
                <a:spcPts val="0"/>
              </a:spcAft>
              <a:buSzPts val="935"/>
              <a:buFont typeface="Arial" panose="020B0604020202020204" pitchFamily="34" charset="0"/>
              <a:buChar char="•"/>
            </a:pPr>
            <a:endParaRPr lang="en-US" sz="1400" dirty="0">
              <a:latin typeface="Helvetica Neue"/>
              <a:ea typeface="Helvetica Neue"/>
              <a:cs typeface="Helvetica Neue"/>
              <a:sym typeface="Helvetica Neue"/>
            </a:endParaRPr>
          </a:p>
          <a:p>
            <a:pPr marL="0" lvl="0" indent="0" algn="l">
              <a:lnSpc>
                <a:spcPct val="130000"/>
              </a:lnSpc>
              <a:buSzPts val="935"/>
            </a:pPr>
            <a:r>
              <a:rPr lang="en-US" sz="1400" b="1" dirty="0">
                <a:latin typeface="Helvetica Neue"/>
                <a:ea typeface="Helvetica Neue"/>
                <a:cs typeface="Helvetica Neue"/>
                <a:sym typeface="Helvetica Neue"/>
              </a:rPr>
              <a:t>Reflects Australian population</a:t>
            </a:r>
          </a:p>
          <a:p>
            <a:pPr marL="342900" lvl="0" algn="l">
              <a:lnSpc>
                <a:spcPct val="130000"/>
              </a:lnSpc>
              <a:buSzPct val="100000"/>
              <a:buFont typeface="Arial" panose="020B0604020202020204" pitchFamily="34" charset="0"/>
              <a:buChar char="•"/>
            </a:pPr>
            <a:r>
              <a:rPr lang="en-US" sz="1400" dirty="0">
                <a:latin typeface="Helvetica Neue"/>
                <a:ea typeface="Helvetica Neue"/>
                <a:cs typeface="Helvetica Neue"/>
                <a:sym typeface="Helvetica Neue"/>
              </a:rPr>
              <a:t>Aboriginal and Torres Strait Islander peoples</a:t>
            </a:r>
          </a:p>
          <a:p>
            <a:pPr marL="342900" lvl="0" algn="l">
              <a:lnSpc>
                <a:spcPct val="130000"/>
              </a:lnSpc>
              <a:buSzPct val="100000"/>
              <a:buFont typeface="Arial" panose="020B0604020202020204" pitchFamily="34" charset="0"/>
              <a:buChar char="•"/>
            </a:pPr>
            <a:r>
              <a:rPr lang="en-US" sz="1400" dirty="0">
                <a:latin typeface="Helvetica Neue"/>
                <a:ea typeface="Helvetica Neue"/>
                <a:cs typeface="Helvetica Neue"/>
                <a:sym typeface="Helvetica Neue"/>
              </a:rPr>
              <a:t>Recent migrants and refugees</a:t>
            </a:r>
          </a:p>
          <a:p>
            <a:pPr marL="342900" lvl="0" algn="l">
              <a:lnSpc>
                <a:spcPct val="130000"/>
              </a:lnSpc>
              <a:buSzPct val="100000"/>
              <a:buFont typeface="Arial" panose="020B0604020202020204" pitchFamily="34" charset="0"/>
              <a:buChar char="•"/>
            </a:pPr>
            <a:r>
              <a:rPr lang="en-US" sz="1400" dirty="0">
                <a:latin typeface="Helvetica Neue"/>
                <a:ea typeface="Helvetica Neue"/>
                <a:cs typeface="Helvetica Neue"/>
                <a:sym typeface="Helvetica Neue"/>
              </a:rPr>
              <a:t>LGBTQI+</a:t>
            </a:r>
          </a:p>
          <a:p>
            <a:pPr marL="342900" lvl="0" algn="l">
              <a:lnSpc>
                <a:spcPct val="130000"/>
              </a:lnSpc>
              <a:buSzPct val="100000"/>
              <a:buFont typeface="Arial" panose="020B0604020202020204" pitchFamily="34" charset="0"/>
              <a:buChar char="•"/>
            </a:pPr>
            <a:r>
              <a:rPr lang="en-US" sz="1400" dirty="0">
                <a:latin typeface="Helvetica Neue"/>
                <a:ea typeface="Helvetica Neue"/>
                <a:cs typeface="Helvetica Neue"/>
                <a:sym typeface="Helvetica Neue"/>
              </a:rPr>
              <a:t>Geographic diversity (metro/regional + States/Territories)</a:t>
            </a:r>
          </a:p>
          <a:p>
            <a:pPr marL="342900" lvl="0" algn="l">
              <a:lnSpc>
                <a:spcPct val="130000"/>
              </a:lnSpc>
              <a:buSzPct val="100000"/>
              <a:buFont typeface="Arial" panose="020B0604020202020204" pitchFamily="34" charset="0"/>
              <a:buChar char="•"/>
            </a:pPr>
            <a:r>
              <a:rPr lang="en-US" sz="1400" dirty="0">
                <a:latin typeface="Helvetica Neue"/>
                <a:ea typeface="Helvetica Neue"/>
                <a:cs typeface="Helvetica Neue"/>
                <a:sym typeface="Helvetica Neue"/>
              </a:rPr>
              <a:t>Live on a low income</a:t>
            </a:r>
          </a:p>
          <a:p>
            <a:pPr marL="342900" lvl="0" algn="l">
              <a:lnSpc>
                <a:spcPct val="130000"/>
              </a:lnSpc>
              <a:buSzPct val="100000"/>
              <a:buFont typeface="Arial" panose="020B0604020202020204" pitchFamily="34" charset="0"/>
              <a:buChar char="•"/>
            </a:pPr>
            <a:r>
              <a:rPr lang="en-US" sz="1400" dirty="0">
                <a:latin typeface="Helvetica Neue"/>
                <a:ea typeface="Helvetica Neue"/>
                <a:cs typeface="Helvetica Neue"/>
                <a:sym typeface="Helvetica Neue"/>
              </a:rPr>
              <a:t>Under 25 years of age</a:t>
            </a:r>
          </a:p>
          <a:p>
            <a:pPr marL="0" lvl="0" indent="0" algn="l" rtl="0">
              <a:lnSpc>
                <a:spcPct val="130000"/>
              </a:lnSpc>
              <a:spcBef>
                <a:spcPts val="0"/>
              </a:spcBef>
              <a:spcAft>
                <a:spcPts val="0"/>
              </a:spcAft>
              <a:buSzPts val="935"/>
            </a:pPr>
            <a:endParaRPr lang="en-US" sz="1400" dirty="0">
              <a:latin typeface="Helvetica Neue"/>
              <a:ea typeface="Helvetica Neue"/>
              <a:cs typeface="Helvetica Neue"/>
              <a:sym typeface="Helvetica Neue"/>
            </a:endParaRPr>
          </a:p>
          <a:p>
            <a:pPr marL="0" lvl="0" indent="0" algn="l" rtl="0">
              <a:lnSpc>
                <a:spcPct val="130000"/>
              </a:lnSpc>
              <a:spcBef>
                <a:spcPts val="0"/>
              </a:spcBef>
              <a:spcAft>
                <a:spcPts val="0"/>
              </a:spcAft>
              <a:buSzPts val="935"/>
            </a:pPr>
            <a:r>
              <a:rPr lang="en-US" sz="1400" b="1" dirty="0">
                <a:latin typeface="Helvetica Neue"/>
                <a:ea typeface="Helvetica Neue"/>
                <a:cs typeface="Helvetica Neue"/>
                <a:sym typeface="Helvetica Neue"/>
              </a:rPr>
              <a:t>Consumer representative experience</a:t>
            </a:r>
          </a:p>
          <a:p>
            <a:pPr marL="342900" lvl="0" algn="l" rtl="0">
              <a:lnSpc>
                <a:spcPct val="130000"/>
              </a:lnSpc>
              <a:spcBef>
                <a:spcPts val="0"/>
              </a:spcBef>
              <a:spcAft>
                <a:spcPts val="0"/>
              </a:spcAft>
              <a:buSzPct val="100000"/>
              <a:buFont typeface="Arial" panose="020B0604020202020204" pitchFamily="34" charset="0"/>
              <a:buChar char="•"/>
            </a:pPr>
            <a:r>
              <a:rPr lang="en-US" sz="1400" dirty="0">
                <a:latin typeface="Helvetica Neue"/>
                <a:ea typeface="Helvetica Neue"/>
                <a:cs typeface="Helvetica Neue"/>
                <a:sym typeface="Helvetica Neue"/>
              </a:rPr>
              <a:t>Very experienced reps, through to inexperienced</a:t>
            </a:r>
          </a:p>
          <a:p>
            <a:pPr marL="342900" lvl="0" algn="l" rtl="0">
              <a:lnSpc>
                <a:spcPct val="130000"/>
              </a:lnSpc>
              <a:spcBef>
                <a:spcPts val="0"/>
              </a:spcBef>
              <a:spcAft>
                <a:spcPts val="0"/>
              </a:spcAft>
              <a:buSzPct val="100000"/>
              <a:buFont typeface="Arial" panose="020B0604020202020204" pitchFamily="34" charset="0"/>
              <a:buChar char="•"/>
            </a:pPr>
            <a:r>
              <a:rPr lang="en-US" sz="1400" dirty="0">
                <a:latin typeface="Helvetica Neue"/>
                <a:ea typeface="Helvetica Neue"/>
                <a:cs typeface="Helvetica Neue"/>
                <a:sym typeface="Helvetica Neue"/>
              </a:rPr>
              <a:t>Some people with experience contributing to guidelines</a:t>
            </a:r>
          </a:p>
          <a:p>
            <a:pPr marL="342900" lvl="0" algn="l" rtl="0">
              <a:lnSpc>
                <a:spcPct val="130000"/>
              </a:lnSpc>
              <a:spcBef>
                <a:spcPts val="0"/>
              </a:spcBef>
              <a:spcAft>
                <a:spcPts val="0"/>
              </a:spcAft>
              <a:buSzPct val="100000"/>
              <a:buFont typeface="Arial" panose="020B0604020202020204" pitchFamily="34" charset="0"/>
              <a:buChar char="•"/>
            </a:pPr>
            <a:r>
              <a:rPr lang="en-US" sz="1400" dirty="0">
                <a:latin typeface="Helvetica Neue"/>
                <a:ea typeface="Helvetica Neue"/>
                <a:cs typeface="Helvetica Neue"/>
                <a:sym typeface="Helvetica Neue"/>
              </a:rPr>
              <a:t>Most with connections with other consumers (formal or informal, e.g. Facebook groups)</a:t>
            </a:r>
          </a:p>
          <a:p>
            <a:pPr marL="342900" lvl="0" algn="l" rtl="0">
              <a:lnSpc>
                <a:spcPct val="130000"/>
              </a:lnSpc>
              <a:spcBef>
                <a:spcPts val="0"/>
              </a:spcBef>
              <a:spcAft>
                <a:spcPts val="0"/>
              </a:spcAft>
              <a:buSzPts val="935"/>
              <a:buFont typeface="Arial" panose="020B0604020202020204" pitchFamily="34" charset="0"/>
              <a:buChar char="•"/>
            </a:pPr>
            <a:endParaRPr lang="en-US" sz="1000" dirty="0">
              <a:latin typeface="Helvetica Neue"/>
              <a:ea typeface="Helvetica Neue"/>
              <a:cs typeface="Helvetica Neue"/>
              <a:sym typeface="Helvetica Neue"/>
            </a:endParaRPr>
          </a:p>
        </p:txBody>
      </p:sp>
      <p:sp>
        <p:nvSpPr>
          <p:cNvPr id="3" name="Rectangle 2">
            <a:extLst>
              <a:ext uri="{FF2B5EF4-FFF2-40B4-BE49-F238E27FC236}">
                <a16:creationId xmlns:a16="http://schemas.microsoft.com/office/drawing/2014/main" id="{FBA4CBD8-4F7B-458D-9DB4-1ECAFF80247E}"/>
              </a:ext>
            </a:extLst>
          </p:cNvPr>
          <p:cNvSpPr/>
          <p:nvPr/>
        </p:nvSpPr>
        <p:spPr>
          <a:xfrm>
            <a:off x="4435976" y="1075754"/>
            <a:ext cx="4613586" cy="4067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348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sp>
        <p:nvSpPr>
          <p:cNvPr id="65" name="Google Shape;65;p14"/>
          <p:cNvSpPr txBox="1">
            <a:spLocks noGrp="1"/>
          </p:cNvSpPr>
          <p:nvPr>
            <p:ph type="ctrTitle"/>
          </p:nvPr>
        </p:nvSpPr>
        <p:spPr>
          <a:xfrm>
            <a:off x="2383913" y="247777"/>
            <a:ext cx="6349607" cy="68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233" b="1" dirty="0">
                <a:solidFill>
                  <a:schemeClr val="dk2"/>
                </a:solidFill>
                <a:latin typeface="Helvetica"/>
                <a:ea typeface="Helvetica"/>
                <a:cs typeface="Helvetica"/>
                <a:sym typeface="Helvetica"/>
              </a:rPr>
              <a:t>Design and recruitment</a:t>
            </a:r>
            <a:endParaRPr sz="3900" dirty="0">
              <a:latin typeface="Helvetica"/>
              <a:ea typeface="Helvetica"/>
              <a:cs typeface="Helvetica"/>
              <a:sym typeface="Helvetica"/>
            </a:endParaRPr>
          </a:p>
        </p:txBody>
      </p:sp>
      <p:sp>
        <p:nvSpPr>
          <p:cNvPr id="66" name="Google Shape;66;p14"/>
          <p:cNvSpPr txBox="1">
            <a:spLocks noGrp="1"/>
          </p:cNvSpPr>
          <p:nvPr>
            <p:ph type="subTitle" idx="1"/>
          </p:nvPr>
        </p:nvSpPr>
        <p:spPr>
          <a:xfrm>
            <a:off x="251208" y="1139391"/>
            <a:ext cx="9012818" cy="2372958"/>
          </a:xfrm>
          <a:prstGeom prst="rect">
            <a:avLst/>
          </a:prstGeom>
        </p:spPr>
        <p:txBody>
          <a:bodyPr spcFirstLastPara="1" wrap="square" lIns="91425" tIns="91425" rIns="91425" bIns="91425" anchor="t" anchorCtr="0">
            <a:normAutofit lnSpcReduction="10000"/>
          </a:bodyPr>
          <a:lstStyle/>
          <a:p>
            <a:pPr marL="342900" algn="l">
              <a:spcBef>
                <a:spcPts val="300"/>
              </a:spcBef>
              <a:spcAft>
                <a:spcPts val="300"/>
              </a:spcAft>
              <a:buSzPct val="100000"/>
              <a:buFont typeface="Arial" panose="020B0604020202020204" pitchFamily="34" charset="0"/>
              <a:buChar char="•"/>
            </a:pPr>
            <a:r>
              <a:rPr lang="en-AU" sz="1979" dirty="0">
                <a:latin typeface="Helvetica Neue"/>
                <a:sym typeface="Helvetica"/>
              </a:rPr>
              <a:t>Co-designed consumer engagement model, draft terms or reference and recruitment process with Maternity Consumer Network</a:t>
            </a:r>
          </a:p>
          <a:p>
            <a:pPr marL="342900" algn="l">
              <a:spcBef>
                <a:spcPts val="300"/>
              </a:spcBef>
              <a:spcAft>
                <a:spcPts val="300"/>
              </a:spcAft>
              <a:buSzPct val="100000"/>
              <a:buFont typeface="Arial" panose="020B0604020202020204" pitchFamily="34" charset="0"/>
              <a:buChar char="•"/>
            </a:pPr>
            <a:r>
              <a:rPr lang="en-US" sz="1979" dirty="0">
                <a:latin typeface="Helvetica Neue"/>
                <a:sym typeface="Helvetica"/>
              </a:rPr>
              <a:t>I</a:t>
            </a:r>
            <a:r>
              <a:rPr lang="en-AU" sz="1979" dirty="0" err="1">
                <a:latin typeface="Helvetica Neue"/>
                <a:sym typeface="Helvetica"/>
              </a:rPr>
              <a:t>nclusive</a:t>
            </a:r>
            <a:r>
              <a:rPr lang="en-AU" sz="1979" dirty="0">
                <a:latin typeface="Helvetica Neue"/>
                <a:sym typeface="Helvetica"/>
              </a:rPr>
              <a:t>, accessible application process – online form</a:t>
            </a:r>
          </a:p>
          <a:p>
            <a:pPr marL="342900" algn="l">
              <a:spcBef>
                <a:spcPts val="300"/>
              </a:spcBef>
              <a:spcAft>
                <a:spcPts val="300"/>
              </a:spcAft>
              <a:buSzPct val="100000"/>
              <a:buFont typeface="Arial" panose="020B0604020202020204" pitchFamily="34" charset="0"/>
              <a:buChar char="•"/>
            </a:pPr>
            <a:r>
              <a:rPr lang="en-AU" sz="1979" dirty="0">
                <a:latin typeface="Helvetica Neue"/>
                <a:sym typeface="Helvetica"/>
              </a:rPr>
              <a:t>Recruitment selection panel with 1 LEAPP staff + 2 consumers</a:t>
            </a:r>
          </a:p>
          <a:p>
            <a:pPr marL="342900" lvl="0" algn="l">
              <a:spcBef>
                <a:spcPts val="300"/>
              </a:spcBef>
              <a:spcAft>
                <a:spcPts val="300"/>
              </a:spcAft>
              <a:buSzPct val="100000"/>
              <a:buFont typeface="Arial" panose="020B0604020202020204" pitchFamily="34" charset="0"/>
              <a:buChar char="•"/>
            </a:pPr>
            <a:r>
              <a:rPr lang="en-US" sz="1979" dirty="0">
                <a:latin typeface="Helvetica Neue"/>
                <a:sym typeface="Helvetica"/>
              </a:rPr>
              <a:t>Interviewed shortlist</a:t>
            </a:r>
            <a:endParaRPr lang="en-AU" sz="1979" dirty="0">
              <a:latin typeface="Helvetica Neue"/>
              <a:sym typeface="Helvetica"/>
            </a:endParaRPr>
          </a:p>
          <a:p>
            <a:pPr marL="342900" lvl="0" algn="l">
              <a:spcBef>
                <a:spcPts val="300"/>
              </a:spcBef>
              <a:spcAft>
                <a:spcPts val="300"/>
              </a:spcAft>
              <a:buSzPct val="100000"/>
              <a:buFont typeface="Arial" panose="020B0604020202020204" pitchFamily="34" charset="0"/>
              <a:buChar char="•"/>
            </a:pPr>
            <a:r>
              <a:rPr lang="en-US" sz="1979" dirty="0">
                <a:latin typeface="Helvetica Neue"/>
                <a:sym typeface="Helvetica"/>
              </a:rPr>
              <a:t>101 applications received</a:t>
            </a:r>
            <a:endParaRPr lang="en-AU" sz="1979" dirty="0">
              <a:latin typeface="Helvetica Neue"/>
              <a:sym typeface="Helvetica Neue"/>
            </a:endParaRPr>
          </a:p>
          <a:p>
            <a:pPr marL="342900" lvl="0" algn="l" rtl="0">
              <a:spcBef>
                <a:spcPts val="0"/>
              </a:spcBef>
              <a:spcAft>
                <a:spcPts val="0"/>
              </a:spcAft>
              <a:buSzPts val="935"/>
              <a:buFontTx/>
              <a:buChar char="-"/>
            </a:pPr>
            <a:endParaRPr sz="1979" dirty="0">
              <a:latin typeface="Helvetica Neue"/>
              <a:ea typeface="Helvetica Neue"/>
              <a:cs typeface="Helvetica Neue"/>
              <a:sym typeface="Helvetica Neue"/>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2" name="Picture 1">
            <a:extLst>
              <a:ext uri="{FF2B5EF4-FFF2-40B4-BE49-F238E27FC236}">
                <a16:creationId xmlns:a16="http://schemas.microsoft.com/office/drawing/2014/main" id="{A632A285-6867-4460-8256-74F908C19D8D}"/>
              </a:ext>
            </a:extLst>
          </p:cNvPr>
          <p:cNvPicPr>
            <a:picLocks noChangeAspect="1"/>
          </p:cNvPicPr>
          <p:nvPr/>
        </p:nvPicPr>
        <p:blipFill>
          <a:blip r:embed="rId5"/>
          <a:stretch>
            <a:fillRect/>
          </a:stretch>
        </p:blipFill>
        <p:spPr>
          <a:xfrm>
            <a:off x="6812782" y="2840875"/>
            <a:ext cx="2213241" cy="2278064"/>
          </a:xfrm>
          <a:prstGeom prst="rect">
            <a:avLst/>
          </a:prstGeom>
        </p:spPr>
      </p:pic>
      <p:pic>
        <p:nvPicPr>
          <p:cNvPr id="7" name="Picture 6">
            <a:extLst>
              <a:ext uri="{FF2B5EF4-FFF2-40B4-BE49-F238E27FC236}">
                <a16:creationId xmlns:a16="http://schemas.microsoft.com/office/drawing/2014/main" id="{1D50BD86-4322-403B-9AD1-36D6672F080F}"/>
              </a:ext>
            </a:extLst>
          </p:cNvPr>
          <p:cNvPicPr>
            <a:picLocks noChangeAspect="1"/>
          </p:cNvPicPr>
          <p:nvPr/>
        </p:nvPicPr>
        <p:blipFill rotWithShape="1">
          <a:blip r:embed="rId6"/>
          <a:srcRect l="1935" t="4899" r="4894" b="9337"/>
          <a:stretch/>
        </p:blipFill>
        <p:spPr>
          <a:xfrm>
            <a:off x="44207" y="3362137"/>
            <a:ext cx="4679411" cy="1756802"/>
          </a:xfrm>
          <a:prstGeom prst="rect">
            <a:avLst/>
          </a:prstGeom>
        </p:spPr>
      </p:pic>
    </p:spTree>
    <p:extLst>
      <p:ext uri="{BB962C8B-B14F-4D97-AF65-F5344CB8AC3E}">
        <p14:creationId xmlns:p14="http://schemas.microsoft.com/office/powerpoint/2010/main" val="323158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90CF-847E-42A7-9A14-735FC7C6E420}"/>
              </a:ext>
            </a:extLst>
          </p:cNvPr>
          <p:cNvSpPr>
            <a:spLocks noGrp="1"/>
          </p:cNvSpPr>
          <p:nvPr>
            <p:ph type="title"/>
          </p:nvPr>
        </p:nvSpPr>
        <p:spPr/>
        <p:txBody>
          <a:bodyPr>
            <a:normAutofit fontScale="90000"/>
          </a:bodyPr>
          <a:lstStyle/>
          <a:p>
            <a:pPr algn="l"/>
            <a:br>
              <a:rPr lang="en-US" sz="1800" dirty="0"/>
            </a:br>
            <a:br>
              <a:rPr lang="en-US" sz="1800" dirty="0"/>
            </a:br>
            <a:br>
              <a:rPr lang="en-US" sz="1800" dirty="0"/>
            </a:br>
            <a:r>
              <a:rPr lang="en-US" sz="1800" dirty="0"/>
              <a:t>-  </a:t>
            </a:r>
            <a:r>
              <a:rPr lang="en-US" sz="2700" dirty="0"/>
              <a:t>Lived experience of how to recruit</a:t>
            </a:r>
            <a:br>
              <a:rPr lang="en-US" sz="2700" dirty="0"/>
            </a:br>
            <a:r>
              <a:rPr lang="en-US" sz="2700" dirty="0"/>
              <a:t>- Personal approaches - had completed consumer rep training, had provided consumer rep to us previously, or I knew of them </a:t>
            </a:r>
            <a:br>
              <a:rPr lang="en-US" sz="2700" dirty="0"/>
            </a:br>
            <a:r>
              <a:rPr lang="en-US" sz="2700" dirty="0"/>
              <a:t>- Trusted membership </a:t>
            </a:r>
            <a:r>
              <a:rPr lang="en-US" sz="2700" dirty="0" err="1"/>
              <a:t>organisations</a:t>
            </a:r>
            <a:br>
              <a:rPr lang="en-US" sz="2700" dirty="0"/>
            </a:br>
            <a:r>
              <a:rPr lang="en-US" sz="2700" dirty="0"/>
              <a:t>- “influencers” on socials</a:t>
            </a:r>
            <a:endParaRPr lang="en-AU" sz="2700" dirty="0"/>
          </a:p>
        </p:txBody>
      </p:sp>
      <p:sp>
        <p:nvSpPr>
          <p:cNvPr id="3" name="Google Shape;65;p14">
            <a:extLst>
              <a:ext uri="{FF2B5EF4-FFF2-40B4-BE49-F238E27FC236}">
                <a16:creationId xmlns:a16="http://schemas.microsoft.com/office/drawing/2014/main" id="{A144D0BB-A6BB-45D6-AC07-8D55C809217D}"/>
              </a:ext>
            </a:extLst>
          </p:cNvPr>
          <p:cNvSpPr txBox="1">
            <a:spLocks/>
          </p:cNvSpPr>
          <p:nvPr/>
        </p:nvSpPr>
        <p:spPr>
          <a:xfrm>
            <a:off x="1486200" y="1148875"/>
            <a:ext cx="6349607" cy="6888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3233" b="1" dirty="0">
                <a:solidFill>
                  <a:schemeClr val="dk2"/>
                </a:solidFill>
                <a:latin typeface="Helvetica"/>
                <a:ea typeface="Helvetica"/>
                <a:cs typeface="Helvetica"/>
                <a:sym typeface="Helvetica"/>
              </a:rPr>
              <a:t>How we recruited</a:t>
            </a:r>
            <a:endParaRPr lang="en-US" sz="3900" dirty="0">
              <a:latin typeface="Helvetica"/>
              <a:ea typeface="Helvetica"/>
              <a:cs typeface="Helvetica"/>
              <a:sym typeface="Helvetica"/>
            </a:endParaRPr>
          </a:p>
        </p:txBody>
      </p:sp>
      <p:pic>
        <p:nvPicPr>
          <p:cNvPr id="5" name="Picture 4" descr="A logo with blue and orange text&#10;&#10;Description automatically generated">
            <a:extLst>
              <a:ext uri="{FF2B5EF4-FFF2-40B4-BE49-F238E27FC236}">
                <a16:creationId xmlns:a16="http://schemas.microsoft.com/office/drawing/2014/main" id="{743F9F47-FBEE-3922-4C9B-CCC9B9FD4863}"/>
              </a:ext>
            </a:extLst>
          </p:cNvPr>
          <p:cNvPicPr>
            <a:picLocks noChangeAspect="1"/>
          </p:cNvPicPr>
          <p:nvPr/>
        </p:nvPicPr>
        <p:blipFill>
          <a:blip r:embed="rId2"/>
          <a:stretch>
            <a:fillRect/>
          </a:stretch>
        </p:blipFill>
        <p:spPr>
          <a:xfrm>
            <a:off x="2633869" y="-355348"/>
            <a:ext cx="3466666" cy="2012698"/>
          </a:xfrm>
          <a:prstGeom prst="rect">
            <a:avLst/>
          </a:prstGeom>
        </p:spPr>
      </p:pic>
    </p:spTree>
    <p:extLst>
      <p:ext uri="{BB962C8B-B14F-4D97-AF65-F5344CB8AC3E}">
        <p14:creationId xmlns:p14="http://schemas.microsoft.com/office/powerpoint/2010/main" val="95358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5" name="Picture 4">
            <a:extLst>
              <a:ext uri="{FF2B5EF4-FFF2-40B4-BE49-F238E27FC236}">
                <a16:creationId xmlns:a16="http://schemas.microsoft.com/office/drawing/2014/main" id="{BF498C8F-AEFB-4559-9330-00790683B603}"/>
              </a:ext>
            </a:extLst>
          </p:cNvPr>
          <p:cNvPicPr>
            <a:picLocks noChangeAspect="1"/>
          </p:cNvPicPr>
          <p:nvPr/>
        </p:nvPicPr>
        <p:blipFill rotWithShape="1">
          <a:blip r:embed="rId5"/>
          <a:srcRect t="15918"/>
          <a:stretch/>
        </p:blipFill>
        <p:spPr>
          <a:xfrm>
            <a:off x="56823" y="1007476"/>
            <a:ext cx="4002470" cy="3457000"/>
          </a:xfrm>
          <a:prstGeom prst="rect">
            <a:avLst/>
          </a:prstGeom>
        </p:spPr>
      </p:pic>
      <p:pic>
        <p:nvPicPr>
          <p:cNvPr id="6" name="Picture 5">
            <a:extLst>
              <a:ext uri="{FF2B5EF4-FFF2-40B4-BE49-F238E27FC236}">
                <a16:creationId xmlns:a16="http://schemas.microsoft.com/office/drawing/2014/main" id="{938E5BBC-0BE3-4F55-8C42-6799B040AD52}"/>
              </a:ext>
            </a:extLst>
          </p:cNvPr>
          <p:cNvPicPr>
            <a:picLocks noChangeAspect="1"/>
          </p:cNvPicPr>
          <p:nvPr/>
        </p:nvPicPr>
        <p:blipFill rotWithShape="1">
          <a:blip r:embed="rId6"/>
          <a:srcRect t="25274"/>
          <a:stretch/>
        </p:blipFill>
        <p:spPr>
          <a:xfrm>
            <a:off x="4282754" y="769843"/>
            <a:ext cx="4705398" cy="3109929"/>
          </a:xfrm>
          <a:prstGeom prst="rect">
            <a:avLst/>
          </a:prstGeom>
        </p:spPr>
      </p:pic>
      <p:sp>
        <p:nvSpPr>
          <p:cNvPr id="13" name="Google Shape;65;p14">
            <a:extLst>
              <a:ext uri="{FF2B5EF4-FFF2-40B4-BE49-F238E27FC236}">
                <a16:creationId xmlns:a16="http://schemas.microsoft.com/office/drawing/2014/main" id="{6B71E6AA-B4D4-464B-B5CD-D7B5B44DCE8D}"/>
              </a:ext>
            </a:extLst>
          </p:cNvPr>
          <p:cNvSpPr txBox="1">
            <a:spLocks noGrp="1"/>
          </p:cNvSpPr>
          <p:nvPr>
            <p:ph type="ctrTitle"/>
          </p:nvPr>
        </p:nvSpPr>
        <p:spPr>
          <a:xfrm>
            <a:off x="1739829" y="81043"/>
            <a:ext cx="7092471" cy="68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3233" b="1" dirty="0">
                <a:solidFill>
                  <a:schemeClr val="dk2"/>
                </a:solidFill>
                <a:latin typeface="Helvetica"/>
                <a:ea typeface="Helvetica"/>
                <a:cs typeface="Helvetica"/>
                <a:sym typeface="Helvetica"/>
              </a:rPr>
              <a:t>Application form – sample questions</a:t>
            </a:r>
            <a:endParaRPr sz="3900" dirty="0">
              <a:latin typeface="Helvetica"/>
              <a:ea typeface="Helvetica"/>
              <a:cs typeface="Helvetica"/>
              <a:sym typeface="Helvetica"/>
            </a:endParaRPr>
          </a:p>
        </p:txBody>
      </p:sp>
      <p:pic>
        <p:nvPicPr>
          <p:cNvPr id="8" name="Picture 7">
            <a:extLst>
              <a:ext uri="{FF2B5EF4-FFF2-40B4-BE49-F238E27FC236}">
                <a16:creationId xmlns:a16="http://schemas.microsoft.com/office/drawing/2014/main" id="{589D4A0C-6174-4586-B263-980F9DA5DF46}"/>
              </a:ext>
            </a:extLst>
          </p:cNvPr>
          <p:cNvPicPr>
            <a:picLocks noChangeAspect="1"/>
          </p:cNvPicPr>
          <p:nvPr/>
        </p:nvPicPr>
        <p:blipFill rotWithShape="1">
          <a:blip r:embed="rId7"/>
          <a:srcRect t="14165" b="18861"/>
          <a:stretch/>
        </p:blipFill>
        <p:spPr>
          <a:xfrm>
            <a:off x="4238507" y="4103122"/>
            <a:ext cx="4793892" cy="792601"/>
          </a:xfrm>
          <a:prstGeom prst="rect">
            <a:avLst/>
          </a:prstGeom>
          <a:solidFill>
            <a:srgbClr val="FF0000"/>
          </a:solidFill>
        </p:spPr>
      </p:pic>
    </p:spTree>
    <p:extLst>
      <p:ext uri="{BB962C8B-B14F-4D97-AF65-F5344CB8AC3E}">
        <p14:creationId xmlns:p14="http://schemas.microsoft.com/office/powerpoint/2010/main" val="351639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sp>
        <p:nvSpPr>
          <p:cNvPr id="65" name="Google Shape;65;p14"/>
          <p:cNvSpPr txBox="1">
            <a:spLocks noGrp="1"/>
          </p:cNvSpPr>
          <p:nvPr>
            <p:ph type="ctrTitle"/>
          </p:nvPr>
        </p:nvSpPr>
        <p:spPr>
          <a:xfrm>
            <a:off x="1509712" y="126675"/>
            <a:ext cx="7892411" cy="68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2800" b="1" dirty="0">
                <a:solidFill>
                  <a:schemeClr val="dk2"/>
                </a:solidFill>
                <a:latin typeface="Helvetica"/>
                <a:ea typeface="Helvetica"/>
                <a:cs typeface="Helvetica"/>
                <a:sym typeface="Helvetica"/>
              </a:rPr>
              <a:t>Making an inclusive and impactful experience</a:t>
            </a:r>
            <a:endParaRPr sz="2800" dirty="0">
              <a:latin typeface="Helvetica"/>
              <a:ea typeface="Helvetica"/>
              <a:cs typeface="Helvetica"/>
              <a:sym typeface="Helvetica"/>
            </a:endParaRPr>
          </a:p>
        </p:txBody>
      </p:sp>
      <p:sp>
        <p:nvSpPr>
          <p:cNvPr id="66" name="Google Shape;66;p14"/>
          <p:cNvSpPr txBox="1">
            <a:spLocks noGrp="1"/>
          </p:cNvSpPr>
          <p:nvPr>
            <p:ph type="subTitle" idx="1"/>
          </p:nvPr>
        </p:nvSpPr>
        <p:spPr>
          <a:xfrm>
            <a:off x="50241" y="1107399"/>
            <a:ext cx="9043517" cy="3484698"/>
          </a:xfrm>
          <a:prstGeom prst="rect">
            <a:avLst/>
          </a:prstGeom>
        </p:spPr>
        <p:txBody>
          <a:bodyPr spcFirstLastPara="1" wrap="square" lIns="91425" tIns="91425" rIns="91425" bIns="91425" anchor="t" anchorCtr="0">
            <a:normAutofit fontScale="70000" lnSpcReduction="20000"/>
          </a:bodyPr>
          <a:lstStyle/>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Careful recruitment of experienced, inclusive consumer chairs </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Offered peer mentoring </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Devised a group agreement </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Focus on plain language and non-patronizing explanations</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Dedicated staff member to support the panel</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Seek and respond to feedback about their experience</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Sensitive topic check</a:t>
            </a:r>
          </a:p>
          <a:p>
            <a:pPr marL="342900" algn="l">
              <a:spcBef>
                <a:spcPts val="600"/>
              </a:spcBef>
              <a:spcAft>
                <a:spcPts val="600"/>
              </a:spcAft>
              <a:buSzPct val="100000"/>
              <a:buFont typeface="Arial" panose="020B0604020202020204" pitchFamily="34" charset="0"/>
              <a:buChar char="•"/>
            </a:pPr>
            <a:r>
              <a:rPr lang="en-US" sz="3000" dirty="0">
                <a:latin typeface="Helvetica Neue"/>
                <a:ea typeface="Helvetica Neue"/>
                <a:cs typeface="Helvetica Neue"/>
                <a:sym typeface="Helvetica Neue"/>
              </a:rPr>
              <a:t>Paid honorarium</a:t>
            </a: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spTree>
    <p:extLst>
      <p:ext uri="{BB962C8B-B14F-4D97-AF65-F5344CB8AC3E}">
        <p14:creationId xmlns:p14="http://schemas.microsoft.com/office/powerpoint/2010/main" val="228061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sp>
        <p:nvSpPr>
          <p:cNvPr id="65" name="Google Shape;65;p14"/>
          <p:cNvSpPr txBox="1">
            <a:spLocks noGrp="1"/>
          </p:cNvSpPr>
          <p:nvPr>
            <p:ph type="ctrTitle"/>
          </p:nvPr>
        </p:nvSpPr>
        <p:spPr>
          <a:xfrm>
            <a:off x="1509712" y="126675"/>
            <a:ext cx="7892411" cy="68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2800" b="1" dirty="0">
                <a:solidFill>
                  <a:schemeClr val="dk2"/>
                </a:solidFill>
                <a:latin typeface="Helvetica"/>
                <a:ea typeface="Helvetica"/>
                <a:cs typeface="Helvetica"/>
                <a:sym typeface="Helvetica"/>
              </a:rPr>
              <a:t>Additions over time…</a:t>
            </a:r>
            <a:endParaRPr sz="2800" dirty="0">
              <a:latin typeface="Helvetica"/>
              <a:ea typeface="Helvetica"/>
              <a:cs typeface="Helvetica"/>
              <a:sym typeface="Helvetica"/>
            </a:endParaRPr>
          </a:p>
        </p:txBody>
      </p:sp>
      <p:sp>
        <p:nvSpPr>
          <p:cNvPr id="66" name="Google Shape;66;p14"/>
          <p:cNvSpPr txBox="1">
            <a:spLocks noGrp="1"/>
          </p:cNvSpPr>
          <p:nvPr>
            <p:ph type="subTitle" idx="1"/>
          </p:nvPr>
        </p:nvSpPr>
        <p:spPr>
          <a:xfrm>
            <a:off x="50241" y="1107399"/>
            <a:ext cx="9043517" cy="3484698"/>
          </a:xfrm>
          <a:prstGeom prst="rect">
            <a:avLst/>
          </a:prstGeom>
        </p:spPr>
        <p:txBody>
          <a:bodyPr spcFirstLastPara="1" wrap="square" lIns="91425" tIns="91425" rIns="91425" bIns="91425" anchor="t" anchorCtr="0">
            <a:normAutofit/>
          </a:bodyPr>
          <a:lstStyle/>
          <a:p>
            <a:pPr indent="-457200" algn="l">
              <a:spcBef>
                <a:spcPts val="600"/>
              </a:spcBef>
              <a:spcAft>
                <a:spcPts val="600"/>
              </a:spcAft>
              <a:buSzPct val="100000"/>
              <a:buFont typeface="Arial" panose="020B0604020202020204" pitchFamily="34" charset="0"/>
              <a:buChar char="•"/>
            </a:pPr>
            <a:r>
              <a:rPr lang="en-US" sz="2300" dirty="0">
                <a:latin typeface="Helvetica Neue"/>
                <a:sym typeface="Helvetica Neue"/>
              </a:rPr>
              <a:t>Relationship building</a:t>
            </a:r>
          </a:p>
          <a:p>
            <a:pPr lvl="1" indent="-457200" algn="l">
              <a:spcBef>
                <a:spcPts val="600"/>
              </a:spcBef>
              <a:spcAft>
                <a:spcPts val="600"/>
              </a:spcAft>
              <a:buSzPct val="100000"/>
              <a:buFont typeface="Arial" panose="020B0604020202020204" pitchFamily="34" charset="0"/>
              <a:buChar char="•"/>
            </a:pPr>
            <a:r>
              <a:rPr lang="en-US" sz="2300" dirty="0">
                <a:latin typeface="Helvetica Neue"/>
                <a:sym typeface="Helvetica Neue"/>
              </a:rPr>
              <a:t>WhatsApp group for panel members to communicate informally between meetings </a:t>
            </a:r>
          </a:p>
          <a:p>
            <a:pPr lvl="1" indent="-457200" algn="l">
              <a:spcBef>
                <a:spcPts val="600"/>
              </a:spcBef>
              <a:spcAft>
                <a:spcPts val="600"/>
              </a:spcAft>
              <a:buSzPct val="100000"/>
              <a:buFont typeface="Arial" panose="020B0604020202020204" pitchFamily="34" charset="0"/>
              <a:buChar char="•"/>
            </a:pPr>
            <a:r>
              <a:rPr lang="en-US" sz="2300" dirty="0">
                <a:latin typeface="Helvetica Neue"/>
                <a:sym typeface="Helvetica Neue"/>
              </a:rPr>
              <a:t>Added ‘what’s your news?’ agenda item</a:t>
            </a:r>
          </a:p>
          <a:p>
            <a:pPr indent="-457200" algn="l">
              <a:spcBef>
                <a:spcPts val="600"/>
              </a:spcBef>
              <a:spcAft>
                <a:spcPts val="600"/>
              </a:spcAft>
              <a:buSzPct val="100000"/>
              <a:buFont typeface="Arial" panose="020B0604020202020204" pitchFamily="34" charset="0"/>
              <a:buChar char="•"/>
            </a:pPr>
            <a:r>
              <a:rPr lang="en-US" sz="2300" dirty="0">
                <a:latin typeface="Helvetica Neue"/>
                <a:sym typeface="Helvetica Neue"/>
              </a:rPr>
              <a:t>Encourage input from quieter members during meetings</a:t>
            </a:r>
          </a:p>
          <a:p>
            <a:pPr indent="-457200" algn="l">
              <a:spcBef>
                <a:spcPts val="600"/>
              </a:spcBef>
              <a:spcAft>
                <a:spcPts val="600"/>
              </a:spcAft>
              <a:buSzPct val="100000"/>
              <a:buFont typeface="Arial" panose="020B0604020202020204" pitchFamily="34" charset="0"/>
              <a:buChar char="•"/>
            </a:pPr>
            <a:r>
              <a:rPr lang="en-US" sz="2300" dirty="0">
                <a:latin typeface="Helvetica Neue"/>
                <a:sym typeface="Helvetica Neue"/>
              </a:rPr>
              <a:t>Post-meeting check ins with quieter members</a:t>
            </a: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spTree>
    <p:extLst>
      <p:ext uri="{BB962C8B-B14F-4D97-AF65-F5344CB8AC3E}">
        <p14:creationId xmlns:p14="http://schemas.microsoft.com/office/powerpoint/2010/main" val="376890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sp>
        <p:nvSpPr>
          <p:cNvPr id="65" name="Google Shape;65;p14"/>
          <p:cNvSpPr txBox="1">
            <a:spLocks noGrp="1"/>
          </p:cNvSpPr>
          <p:nvPr>
            <p:ph type="ctrTitle"/>
          </p:nvPr>
        </p:nvSpPr>
        <p:spPr>
          <a:xfrm>
            <a:off x="1339550" y="280496"/>
            <a:ext cx="6349607" cy="68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3233" b="1" dirty="0">
                <a:solidFill>
                  <a:schemeClr val="dk2"/>
                </a:solidFill>
                <a:latin typeface="Helvetica"/>
                <a:ea typeface="Helvetica"/>
                <a:cs typeface="Helvetica"/>
                <a:sym typeface="Helvetica"/>
              </a:rPr>
              <a:t>How consumers shape the recommendations</a:t>
            </a:r>
            <a:endParaRPr sz="3900" dirty="0">
              <a:highlight>
                <a:srgbClr val="FFFF00"/>
              </a:highlight>
              <a:latin typeface="Helvetica"/>
              <a:ea typeface="Helvetica"/>
              <a:cs typeface="Helvetica"/>
              <a:sym typeface="Helvetica"/>
            </a:endParaRPr>
          </a:p>
        </p:txBody>
      </p:sp>
      <p:sp>
        <p:nvSpPr>
          <p:cNvPr id="66" name="Google Shape;66;p14"/>
          <p:cNvSpPr txBox="1">
            <a:spLocks noGrp="1"/>
          </p:cNvSpPr>
          <p:nvPr>
            <p:ph type="subTitle" idx="1"/>
          </p:nvPr>
        </p:nvSpPr>
        <p:spPr>
          <a:xfrm>
            <a:off x="1486198" y="1840600"/>
            <a:ext cx="7657801" cy="2678004"/>
          </a:xfrm>
          <a:prstGeom prst="rect">
            <a:avLst/>
          </a:prstGeom>
        </p:spPr>
        <p:txBody>
          <a:bodyPr spcFirstLastPara="1" wrap="square" lIns="91425" tIns="91425" rIns="91425" bIns="91425" anchor="t" anchorCtr="0">
            <a:normAutofit/>
          </a:bodyPr>
          <a:lstStyle/>
          <a:p>
            <a:pPr marL="342900" algn="l">
              <a:spcBef>
                <a:spcPts val="600"/>
              </a:spcBef>
              <a:spcAft>
                <a:spcPts val="600"/>
              </a:spcAft>
              <a:buSzPct val="100000"/>
              <a:buFont typeface="Arial" panose="020B0604020202020204" pitchFamily="34" charset="0"/>
              <a:buChar char="•"/>
            </a:pPr>
            <a:endParaRPr sz="1979" dirty="0">
              <a:latin typeface="Helvetica Neue"/>
              <a:ea typeface="Helvetica Neue"/>
              <a:cs typeface="Helvetica Neue"/>
              <a:sym typeface="Helvetica Neue"/>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2" name="Picture 1">
            <a:extLst>
              <a:ext uri="{FF2B5EF4-FFF2-40B4-BE49-F238E27FC236}">
                <a16:creationId xmlns:a16="http://schemas.microsoft.com/office/drawing/2014/main" id="{232914F4-56DA-405D-B273-14148EE8D637}"/>
              </a:ext>
            </a:extLst>
          </p:cNvPr>
          <p:cNvPicPr>
            <a:picLocks noChangeAspect="1"/>
          </p:cNvPicPr>
          <p:nvPr/>
        </p:nvPicPr>
        <p:blipFill>
          <a:blip r:embed="rId5"/>
          <a:stretch>
            <a:fillRect/>
          </a:stretch>
        </p:blipFill>
        <p:spPr>
          <a:xfrm>
            <a:off x="360420" y="980512"/>
            <a:ext cx="7835807" cy="4162988"/>
          </a:xfrm>
          <a:prstGeom prst="rect">
            <a:avLst/>
          </a:prstGeom>
        </p:spPr>
      </p:pic>
      <p:sp>
        <p:nvSpPr>
          <p:cNvPr id="3" name="Rectangle 2">
            <a:extLst>
              <a:ext uri="{FF2B5EF4-FFF2-40B4-BE49-F238E27FC236}">
                <a16:creationId xmlns:a16="http://schemas.microsoft.com/office/drawing/2014/main" id="{0BDA2696-11F3-4ABA-8C2A-7D96FC955EE5}"/>
              </a:ext>
            </a:extLst>
          </p:cNvPr>
          <p:cNvSpPr/>
          <p:nvPr/>
        </p:nvSpPr>
        <p:spPr>
          <a:xfrm>
            <a:off x="4411813" y="3891206"/>
            <a:ext cx="2502920" cy="153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C474FD5-9E6F-4C29-840F-86A692D2C004}"/>
              </a:ext>
            </a:extLst>
          </p:cNvPr>
          <p:cNvSpPr/>
          <p:nvPr/>
        </p:nvSpPr>
        <p:spPr>
          <a:xfrm>
            <a:off x="3976861" y="4162988"/>
            <a:ext cx="1002281" cy="153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B7BD984D-D14D-40DF-982F-F423E77B7C34}"/>
              </a:ext>
            </a:extLst>
          </p:cNvPr>
          <p:cNvSpPr/>
          <p:nvPr/>
        </p:nvSpPr>
        <p:spPr>
          <a:xfrm>
            <a:off x="459424" y="4816500"/>
            <a:ext cx="6615496" cy="16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peech Bubble: Oval 4">
            <a:extLst>
              <a:ext uri="{FF2B5EF4-FFF2-40B4-BE49-F238E27FC236}">
                <a16:creationId xmlns:a16="http://schemas.microsoft.com/office/drawing/2014/main" id="{A673F4BD-B5A1-4ED0-B026-36010C4A3666}"/>
              </a:ext>
            </a:extLst>
          </p:cNvPr>
          <p:cNvSpPr/>
          <p:nvPr/>
        </p:nvSpPr>
        <p:spPr>
          <a:xfrm>
            <a:off x="3857670" y="2916622"/>
            <a:ext cx="1108119" cy="899909"/>
          </a:xfrm>
          <a:prstGeom prst="wedgeEllipseCallout">
            <a:avLst>
              <a:gd name="adj1" fmla="val -14208"/>
              <a:gd name="adj2" fmla="val 8104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More practical advice</a:t>
            </a:r>
            <a:endParaRPr lang="en-AU" sz="1200" dirty="0">
              <a:solidFill>
                <a:schemeClr val="tx1"/>
              </a:solidFill>
            </a:endParaRPr>
          </a:p>
        </p:txBody>
      </p:sp>
      <p:sp>
        <p:nvSpPr>
          <p:cNvPr id="14" name="Speech Bubble: Oval 13">
            <a:extLst>
              <a:ext uri="{FF2B5EF4-FFF2-40B4-BE49-F238E27FC236}">
                <a16:creationId xmlns:a16="http://schemas.microsoft.com/office/drawing/2014/main" id="{31D2D402-9D6B-428E-8319-4F1F1AF61CC1}"/>
              </a:ext>
            </a:extLst>
          </p:cNvPr>
          <p:cNvSpPr/>
          <p:nvPr/>
        </p:nvSpPr>
        <p:spPr>
          <a:xfrm>
            <a:off x="6973513" y="3581634"/>
            <a:ext cx="1404215" cy="1162707"/>
          </a:xfrm>
          <a:prstGeom prst="wedgeEllipseCallout">
            <a:avLst>
              <a:gd name="adj1" fmla="val -68365"/>
              <a:gd name="adj2" fmla="val 5044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New guidance (information provision)</a:t>
            </a:r>
            <a:endParaRPr lang="en-AU" sz="1200" dirty="0">
              <a:solidFill>
                <a:schemeClr val="tx1"/>
              </a:solidFill>
            </a:endParaRPr>
          </a:p>
        </p:txBody>
      </p:sp>
      <p:sp>
        <p:nvSpPr>
          <p:cNvPr id="15" name="Speech Bubble: Oval 14">
            <a:extLst>
              <a:ext uri="{FF2B5EF4-FFF2-40B4-BE49-F238E27FC236}">
                <a16:creationId xmlns:a16="http://schemas.microsoft.com/office/drawing/2014/main" id="{6BD67313-EB3A-4887-8E85-2CCB688A89DF}"/>
              </a:ext>
            </a:extLst>
          </p:cNvPr>
          <p:cNvSpPr/>
          <p:nvPr/>
        </p:nvSpPr>
        <p:spPr>
          <a:xfrm>
            <a:off x="2014463" y="2086431"/>
            <a:ext cx="1452935" cy="1332000"/>
          </a:xfrm>
          <a:prstGeom prst="wedgeEllipseCallout">
            <a:avLst>
              <a:gd name="adj1" fmla="val -47017"/>
              <a:gd name="adj2" fmla="val 680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Clearer guidance (normal situation vs emergency)</a:t>
            </a:r>
            <a:endParaRPr lang="en-AU" sz="1200" dirty="0">
              <a:solidFill>
                <a:schemeClr val="tx1"/>
              </a:solidFill>
            </a:endParaRPr>
          </a:p>
        </p:txBody>
      </p:sp>
      <p:sp>
        <p:nvSpPr>
          <p:cNvPr id="16" name="Rectangle 15">
            <a:extLst>
              <a:ext uri="{FF2B5EF4-FFF2-40B4-BE49-F238E27FC236}">
                <a16:creationId xmlns:a16="http://schemas.microsoft.com/office/drawing/2014/main" id="{65227F1E-06F8-49D5-882A-7AF64AD0BD42}"/>
              </a:ext>
            </a:extLst>
          </p:cNvPr>
          <p:cNvSpPr/>
          <p:nvPr/>
        </p:nvSpPr>
        <p:spPr>
          <a:xfrm>
            <a:off x="483913" y="3352766"/>
            <a:ext cx="1536351" cy="538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43881C2B-297B-44CE-9590-49B70C548FF9}"/>
              </a:ext>
            </a:extLst>
          </p:cNvPr>
          <p:cNvSpPr/>
          <p:nvPr/>
        </p:nvSpPr>
        <p:spPr>
          <a:xfrm>
            <a:off x="482627" y="1465948"/>
            <a:ext cx="1339550" cy="148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C397C92F-E45F-48C6-B49E-B67065C26FF8}"/>
              </a:ext>
            </a:extLst>
          </p:cNvPr>
          <p:cNvSpPr/>
          <p:nvPr/>
        </p:nvSpPr>
        <p:spPr>
          <a:xfrm>
            <a:off x="482678" y="3082284"/>
            <a:ext cx="1339550" cy="148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26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5" grpId="0" animBg="1"/>
      <p:bldP spid="14" grpId="0" animBg="1"/>
      <p:bldP spid="15" grpId="0" animBg="1"/>
      <p:bldP spid="16"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2" name="Picture 1">
            <a:extLst>
              <a:ext uri="{FF2B5EF4-FFF2-40B4-BE49-F238E27FC236}">
                <a16:creationId xmlns:a16="http://schemas.microsoft.com/office/drawing/2014/main" id="{232914F4-56DA-405D-B273-14148EE8D637}"/>
              </a:ext>
            </a:extLst>
          </p:cNvPr>
          <p:cNvPicPr>
            <a:picLocks noChangeAspect="1"/>
          </p:cNvPicPr>
          <p:nvPr/>
        </p:nvPicPr>
        <p:blipFill>
          <a:blip r:embed="rId5"/>
          <a:stretch>
            <a:fillRect/>
          </a:stretch>
        </p:blipFill>
        <p:spPr>
          <a:xfrm>
            <a:off x="1323873" y="72787"/>
            <a:ext cx="7835807" cy="4162988"/>
          </a:xfrm>
          <a:prstGeom prst="rect">
            <a:avLst/>
          </a:prstGeom>
        </p:spPr>
      </p:pic>
      <p:pic>
        <p:nvPicPr>
          <p:cNvPr id="7" name="Picture 6">
            <a:extLst>
              <a:ext uri="{FF2B5EF4-FFF2-40B4-BE49-F238E27FC236}">
                <a16:creationId xmlns:a16="http://schemas.microsoft.com/office/drawing/2014/main" id="{7DA588D8-6437-4A26-B6D8-E59F907E6E04}"/>
              </a:ext>
            </a:extLst>
          </p:cNvPr>
          <p:cNvPicPr>
            <a:picLocks noChangeAspect="1"/>
          </p:cNvPicPr>
          <p:nvPr/>
        </p:nvPicPr>
        <p:blipFill rotWithShape="1">
          <a:blip r:embed="rId5"/>
          <a:srcRect t="48114"/>
          <a:stretch/>
        </p:blipFill>
        <p:spPr>
          <a:xfrm>
            <a:off x="1308193" y="332327"/>
            <a:ext cx="7835807" cy="2160020"/>
          </a:xfrm>
          <a:prstGeom prst="rect">
            <a:avLst/>
          </a:prstGeom>
        </p:spPr>
      </p:pic>
      <p:pic>
        <p:nvPicPr>
          <p:cNvPr id="8" name="Picture 7">
            <a:extLst>
              <a:ext uri="{FF2B5EF4-FFF2-40B4-BE49-F238E27FC236}">
                <a16:creationId xmlns:a16="http://schemas.microsoft.com/office/drawing/2014/main" id="{0DDADC84-DA9B-4C84-865B-D151D646D1ED}"/>
              </a:ext>
            </a:extLst>
          </p:cNvPr>
          <p:cNvPicPr>
            <a:picLocks noChangeAspect="1"/>
          </p:cNvPicPr>
          <p:nvPr/>
        </p:nvPicPr>
        <p:blipFill>
          <a:blip r:embed="rId6"/>
          <a:stretch>
            <a:fillRect/>
          </a:stretch>
        </p:blipFill>
        <p:spPr>
          <a:xfrm>
            <a:off x="1323873" y="2357237"/>
            <a:ext cx="7835806" cy="2846252"/>
          </a:xfrm>
          <a:prstGeom prst="rect">
            <a:avLst/>
          </a:prstGeom>
        </p:spPr>
      </p:pic>
      <p:sp>
        <p:nvSpPr>
          <p:cNvPr id="9" name="Rectangle 8">
            <a:extLst>
              <a:ext uri="{FF2B5EF4-FFF2-40B4-BE49-F238E27FC236}">
                <a16:creationId xmlns:a16="http://schemas.microsoft.com/office/drawing/2014/main" id="{7CD24FB2-BD83-4EED-9760-251A52E8F44D}"/>
              </a:ext>
            </a:extLst>
          </p:cNvPr>
          <p:cNvSpPr/>
          <p:nvPr/>
        </p:nvSpPr>
        <p:spPr>
          <a:xfrm>
            <a:off x="1411963" y="440275"/>
            <a:ext cx="1339550" cy="160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037B6ED-3DF6-420B-A656-9050C3147ABA}"/>
              </a:ext>
            </a:extLst>
          </p:cNvPr>
          <p:cNvSpPr/>
          <p:nvPr/>
        </p:nvSpPr>
        <p:spPr>
          <a:xfrm>
            <a:off x="1411963" y="2492346"/>
            <a:ext cx="1578192" cy="3109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peech Bubble: Oval 10">
            <a:extLst>
              <a:ext uri="{FF2B5EF4-FFF2-40B4-BE49-F238E27FC236}">
                <a16:creationId xmlns:a16="http://schemas.microsoft.com/office/drawing/2014/main" id="{5D6DF9A1-806B-4BB3-994D-D5A84F261CC6}"/>
              </a:ext>
            </a:extLst>
          </p:cNvPr>
          <p:cNvSpPr/>
          <p:nvPr/>
        </p:nvSpPr>
        <p:spPr>
          <a:xfrm>
            <a:off x="208975" y="1239750"/>
            <a:ext cx="1452935" cy="1332000"/>
          </a:xfrm>
          <a:prstGeom prst="wedgeEllipseCallout">
            <a:avLst>
              <a:gd name="adj1" fmla="val 70583"/>
              <a:gd name="adj2" fmla="val 3694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Consumer Panel changes carried through</a:t>
            </a:r>
            <a:endParaRPr lang="en-AU" sz="1200" dirty="0">
              <a:solidFill>
                <a:schemeClr val="tx1"/>
              </a:solidFill>
            </a:endParaRPr>
          </a:p>
        </p:txBody>
      </p:sp>
    </p:spTree>
    <p:extLst>
      <p:ext uri="{BB962C8B-B14F-4D97-AF65-F5344CB8AC3E}">
        <p14:creationId xmlns:p14="http://schemas.microsoft.com/office/powerpoint/2010/main" val="223802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sp>
        <p:nvSpPr>
          <p:cNvPr id="65" name="Google Shape;65;p14"/>
          <p:cNvSpPr txBox="1">
            <a:spLocks noGrp="1"/>
          </p:cNvSpPr>
          <p:nvPr>
            <p:ph type="ctrTitle"/>
          </p:nvPr>
        </p:nvSpPr>
        <p:spPr>
          <a:xfrm>
            <a:off x="1608598" y="-16079"/>
            <a:ext cx="6349607" cy="68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233" b="1" dirty="0">
                <a:solidFill>
                  <a:schemeClr val="dk2"/>
                </a:solidFill>
                <a:latin typeface="Helvetica"/>
                <a:ea typeface="Helvetica"/>
                <a:cs typeface="Helvetica"/>
                <a:sym typeface="Helvetica"/>
              </a:rPr>
              <a:t>How consumers are finding it</a:t>
            </a:r>
            <a:endParaRPr sz="3900" dirty="0">
              <a:latin typeface="Helvetica"/>
              <a:ea typeface="Helvetica"/>
              <a:cs typeface="Helvetica"/>
              <a:sym typeface="Helvetica"/>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graphicFrame>
        <p:nvGraphicFramePr>
          <p:cNvPr id="3" name="Table 2">
            <a:extLst>
              <a:ext uri="{FF2B5EF4-FFF2-40B4-BE49-F238E27FC236}">
                <a16:creationId xmlns:a16="http://schemas.microsoft.com/office/drawing/2014/main" id="{F1A7365D-406B-48B0-81A3-1FD91B68713A}"/>
              </a:ext>
            </a:extLst>
          </p:cNvPr>
          <p:cNvGraphicFramePr>
            <a:graphicFrameLocks noGrp="1"/>
          </p:cNvGraphicFramePr>
          <p:nvPr>
            <p:extLst>
              <p:ext uri="{D42A27DB-BD31-4B8C-83A1-F6EECF244321}">
                <p14:modId xmlns:p14="http://schemas.microsoft.com/office/powerpoint/2010/main" val="259114244"/>
              </p:ext>
            </p:extLst>
          </p:nvPr>
        </p:nvGraphicFramePr>
        <p:xfrm>
          <a:off x="3922933" y="916747"/>
          <a:ext cx="5120252" cy="3730752"/>
        </p:xfrm>
        <a:graphic>
          <a:graphicData uri="http://schemas.openxmlformats.org/drawingml/2006/table">
            <a:tbl>
              <a:tblPr firstRow="1" bandRow="1">
                <a:tableStyleId>{00A15C55-8517-42AA-B614-E9B94910E393}</a:tableStyleId>
              </a:tblPr>
              <a:tblGrid>
                <a:gridCol w="4116601">
                  <a:extLst>
                    <a:ext uri="{9D8B030D-6E8A-4147-A177-3AD203B41FA5}">
                      <a16:colId xmlns:a16="http://schemas.microsoft.com/office/drawing/2014/main" val="1687224153"/>
                    </a:ext>
                  </a:extLst>
                </a:gridCol>
                <a:gridCol w="1003651">
                  <a:extLst>
                    <a:ext uri="{9D8B030D-6E8A-4147-A177-3AD203B41FA5}">
                      <a16:colId xmlns:a16="http://schemas.microsoft.com/office/drawing/2014/main" val="1903321501"/>
                    </a:ext>
                  </a:extLst>
                </a:gridCol>
              </a:tblGrid>
              <a:tr h="419395">
                <a:tc>
                  <a:txBody>
                    <a:bodyPr/>
                    <a:lstStyle/>
                    <a:p>
                      <a:r>
                        <a:rPr lang="en-US" dirty="0"/>
                        <a:t>To what extent… </a:t>
                      </a:r>
                      <a:endParaRPr lang="en-AU" dirty="0"/>
                    </a:p>
                  </a:txBody>
                  <a:tcPr/>
                </a:tc>
                <a:tc>
                  <a:txBody>
                    <a:bodyPr/>
                    <a:lstStyle/>
                    <a:p>
                      <a:r>
                        <a:rPr lang="en-US" dirty="0"/>
                        <a:t>M +/- SD</a:t>
                      </a:r>
                    </a:p>
                    <a:p>
                      <a:r>
                        <a:rPr lang="en-US" dirty="0"/>
                        <a:t>(N = 10)</a:t>
                      </a:r>
                    </a:p>
                  </a:txBody>
                  <a:tcPr/>
                </a:tc>
                <a:extLst>
                  <a:ext uri="{0D108BD9-81ED-4DB2-BD59-A6C34878D82A}">
                    <a16:rowId xmlns:a16="http://schemas.microsoft.com/office/drawing/2014/main" val="54815269"/>
                  </a:ext>
                </a:extLst>
              </a:tr>
              <a:tr h="459298">
                <a:tc>
                  <a:txBody>
                    <a:bodyPr/>
                    <a:lstStyle/>
                    <a:p>
                      <a:pPr marL="0" lvl="0" indent="0">
                        <a:lnSpc>
                          <a:spcPct val="115000"/>
                        </a:lnSpc>
                        <a:spcAft>
                          <a:spcPts val="0"/>
                        </a:spcAft>
                        <a:buFont typeface="+mj-lt"/>
                        <a:buNone/>
                      </a:pPr>
                      <a:r>
                        <a:rPr lang="en-AU" sz="1200" dirty="0">
                          <a:effectLst/>
                          <a:latin typeface="Helvetica Neue" panose="020B0604020202020204" charset="0"/>
                          <a:ea typeface="Helvetica Neue" panose="020B0604020202020204" charset="0"/>
                          <a:cs typeface="Helvetica Neue" panose="020B0604020202020204" charset="0"/>
                        </a:rPr>
                        <a:t>Do you believe that </a:t>
                      </a:r>
                      <a:r>
                        <a:rPr lang="en-AU" sz="1200" b="1" dirty="0">
                          <a:effectLst/>
                          <a:latin typeface="Helvetica Neue" panose="020B0604020202020204" charset="0"/>
                          <a:ea typeface="Helvetica Neue" panose="020B0604020202020204" charset="0"/>
                          <a:cs typeface="Helvetica Neue" panose="020B0604020202020204" charset="0"/>
                        </a:rPr>
                        <a:t>your ideas are heard </a:t>
                      </a:r>
                      <a:r>
                        <a:rPr lang="en-AU" sz="1200" dirty="0">
                          <a:effectLst/>
                          <a:latin typeface="Helvetica Neue" panose="020B0604020202020204" charset="0"/>
                          <a:ea typeface="Helvetica Neue" panose="020B0604020202020204" charset="0"/>
                          <a:cs typeface="Helvetica Neue" panose="020B0604020202020204" charset="0"/>
                        </a:rPr>
                        <a:t>during the engagement process?</a:t>
                      </a:r>
                      <a:endParaRPr lang="en-AU" sz="12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AU" sz="1200" dirty="0">
                          <a:effectLst/>
                          <a:latin typeface="Helvetica Neue" panose="020B0604020202020204" charset="0"/>
                          <a:ea typeface="Helvetica Neue" panose="020B0604020202020204" charset="0"/>
                          <a:cs typeface="Helvetica Neue" panose="020B0604020202020204" charset="0"/>
                        </a:rPr>
                        <a:t>5.40 (1.36)</a:t>
                      </a:r>
                      <a:endParaRPr lang="en-AU" sz="1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023903708"/>
                  </a:ext>
                </a:extLst>
              </a:tr>
              <a:tr h="459298">
                <a:tc>
                  <a:txBody>
                    <a:bodyPr/>
                    <a:lstStyle/>
                    <a:p>
                      <a:pPr marL="0" lvl="0" indent="0">
                        <a:lnSpc>
                          <a:spcPct val="115000"/>
                        </a:lnSpc>
                        <a:spcAft>
                          <a:spcPts val="0"/>
                        </a:spcAft>
                        <a:buFont typeface="+mj-lt"/>
                        <a:buNone/>
                      </a:pPr>
                      <a:r>
                        <a:rPr lang="en-AU" sz="1200" dirty="0">
                          <a:effectLst/>
                          <a:latin typeface="Helvetica Neue" panose="020B0604020202020204" charset="0"/>
                          <a:ea typeface="Helvetica Neue" panose="020B0604020202020204" charset="0"/>
                          <a:cs typeface="Helvetica Neue" panose="020B0604020202020204" charset="0"/>
                        </a:rPr>
                        <a:t>Do you believe the LEAPP team </a:t>
                      </a:r>
                      <a:r>
                        <a:rPr lang="en-AU" sz="1200" b="1" dirty="0">
                          <a:effectLst/>
                          <a:latin typeface="Helvetica Neue" panose="020B0604020202020204" charset="0"/>
                          <a:ea typeface="Helvetica Neue" panose="020B0604020202020204" charset="0"/>
                          <a:cs typeface="Helvetica Neue" panose="020B0604020202020204" charset="0"/>
                        </a:rPr>
                        <a:t>takes your contributions </a:t>
                      </a:r>
                      <a:r>
                        <a:rPr lang="en-AU" sz="1200" dirty="0">
                          <a:effectLst/>
                          <a:latin typeface="Helvetica Neue" panose="020B0604020202020204" charset="0"/>
                          <a:ea typeface="Helvetica Neue" panose="020B0604020202020204" charset="0"/>
                          <a:cs typeface="Helvetica Neue" panose="020B0604020202020204" charset="0"/>
                        </a:rPr>
                        <a:t>to the engagement process </a:t>
                      </a:r>
                      <a:r>
                        <a:rPr lang="en-AU" sz="1200" b="1" dirty="0">
                          <a:effectLst/>
                          <a:latin typeface="Helvetica Neue" panose="020B0604020202020204" charset="0"/>
                          <a:ea typeface="Helvetica Neue" panose="020B0604020202020204" charset="0"/>
                          <a:cs typeface="Helvetica Neue" panose="020B0604020202020204" charset="0"/>
                        </a:rPr>
                        <a:t>seriously</a:t>
                      </a:r>
                      <a:r>
                        <a:rPr lang="en-AU" sz="1200" dirty="0">
                          <a:effectLst/>
                          <a:latin typeface="Helvetica Neue" panose="020B0604020202020204" charset="0"/>
                          <a:ea typeface="Helvetica Neue" panose="020B0604020202020204" charset="0"/>
                          <a:cs typeface="Helvetica Neue" panose="020B0604020202020204" charset="0"/>
                        </a:rPr>
                        <a:t>?</a:t>
                      </a:r>
                      <a:endParaRPr lang="en-AU" sz="12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AU" sz="1200" dirty="0">
                          <a:effectLst/>
                          <a:latin typeface="Helvetica Neue" panose="020B0604020202020204" charset="0"/>
                          <a:ea typeface="Helvetica Neue" panose="020B0604020202020204" charset="0"/>
                          <a:cs typeface="Helvetica Neue" panose="020B0604020202020204" charset="0"/>
                        </a:rPr>
                        <a:t>6.60 (0.66)</a:t>
                      </a:r>
                      <a:endParaRPr lang="en-AU" sz="1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80870493"/>
                  </a:ext>
                </a:extLst>
              </a:tr>
              <a:tr h="459298">
                <a:tc>
                  <a:txBody>
                    <a:bodyPr/>
                    <a:lstStyle/>
                    <a:p>
                      <a:pPr marL="0" lvl="0" indent="0">
                        <a:lnSpc>
                          <a:spcPct val="115000"/>
                        </a:lnSpc>
                        <a:spcAft>
                          <a:spcPts val="0"/>
                        </a:spcAft>
                        <a:buFont typeface="+mj-lt"/>
                        <a:buNone/>
                      </a:pPr>
                      <a:r>
                        <a:rPr lang="en-AU" sz="1200" dirty="0">
                          <a:effectLst/>
                          <a:latin typeface="Helvetica Neue" panose="020B0604020202020204" charset="0"/>
                          <a:ea typeface="Helvetica Neue" panose="020B0604020202020204" charset="0"/>
                          <a:cs typeface="Helvetica Neue" panose="020B0604020202020204" charset="0"/>
                        </a:rPr>
                        <a:t>Do you believe that your </a:t>
                      </a:r>
                      <a:r>
                        <a:rPr lang="en-AU" sz="1200" b="1" dirty="0">
                          <a:effectLst/>
                          <a:latin typeface="Helvetica Neue" panose="020B0604020202020204" charset="0"/>
                          <a:ea typeface="Helvetica Neue" panose="020B0604020202020204" charset="0"/>
                          <a:cs typeface="Helvetica Neue" panose="020B0604020202020204" charset="0"/>
                        </a:rPr>
                        <a:t>input will influence final decisions </a:t>
                      </a:r>
                      <a:r>
                        <a:rPr lang="en-AU" sz="1200" dirty="0">
                          <a:effectLst/>
                          <a:latin typeface="Helvetica Neue" panose="020B0604020202020204" charset="0"/>
                          <a:ea typeface="Helvetica Neue" panose="020B0604020202020204" charset="0"/>
                          <a:cs typeface="Helvetica Neue" panose="020B0604020202020204" charset="0"/>
                        </a:rPr>
                        <a:t>that underlie the engagement process?</a:t>
                      </a:r>
                      <a:endParaRPr lang="en-AU" sz="12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AU" sz="1200" dirty="0">
                          <a:effectLst/>
                          <a:latin typeface="Helvetica Neue" panose="020B0604020202020204" charset="0"/>
                          <a:ea typeface="Helvetica Neue" panose="020B0604020202020204" charset="0"/>
                          <a:cs typeface="Helvetica Neue" panose="020B0604020202020204" charset="0"/>
                        </a:rPr>
                        <a:t>5.20 (1.47)</a:t>
                      </a:r>
                      <a:endParaRPr lang="en-AU" sz="1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584508441"/>
                  </a:ext>
                </a:extLst>
              </a:tr>
              <a:tr h="318261">
                <a:tc>
                  <a:txBody>
                    <a:bodyPr/>
                    <a:lstStyle/>
                    <a:p>
                      <a:pPr marL="0" lvl="0" indent="0">
                        <a:lnSpc>
                          <a:spcPct val="115000"/>
                        </a:lnSpc>
                        <a:spcAft>
                          <a:spcPts val="0"/>
                        </a:spcAft>
                        <a:buFont typeface="+mj-lt"/>
                        <a:buNone/>
                      </a:pPr>
                      <a:r>
                        <a:rPr lang="en-AU" sz="1200" dirty="0">
                          <a:effectLst/>
                          <a:latin typeface="Helvetica Neue" panose="020B0604020202020204" charset="0"/>
                          <a:ea typeface="Helvetica Neue" panose="020B0604020202020204" charset="0"/>
                          <a:cs typeface="Helvetica Neue" panose="020B0604020202020204" charset="0"/>
                        </a:rPr>
                        <a:t>Are you able to clearly </a:t>
                      </a:r>
                      <a:r>
                        <a:rPr lang="en-AU" sz="1200" b="1" dirty="0">
                          <a:effectLst/>
                          <a:latin typeface="Helvetica Neue" panose="020B0604020202020204" charset="0"/>
                          <a:ea typeface="Helvetica Neue" panose="020B0604020202020204" charset="0"/>
                          <a:cs typeface="Helvetica Neue" panose="020B0604020202020204" charset="0"/>
                        </a:rPr>
                        <a:t>express your viewpoints</a:t>
                      </a:r>
                      <a:r>
                        <a:rPr lang="en-AU" sz="1200" dirty="0">
                          <a:effectLst/>
                          <a:latin typeface="Helvetica Neue" panose="020B0604020202020204" charset="0"/>
                          <a:ea typeface="Helvetica Neue" panose="020B0604020202020204" charset="0"/>
                          <a:cs typeface="Helvetica Neue" panose="020B0604020202020204" charset="0"/>
                        </a:rPr>
                        <a:t>?</a:t>
                      </a:r>
                      <a:endParaRPr lang="en-AU" sz="12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AU" sz="1200" dirty="0">
                          <a:effectLst/>
                          <a:latin typeface="Helvetica Neue" panose="020B0604020202020204" charset="0"/>
                          <a:ea typeface="Helvetica Neue" panose="020B0604020202020204" charset="0"/>
                          <a:cs typeface="Helvetica Neue" panose="020B0604020202020204" charset="0"/>
                        </a:rPr>
                        <a:t>6.10 (1.14)</a:t>
                      </a:r>
                      <a:endParaRPr lang="en-AU" sz="1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25843411"/>
                  </a:ext>
                </a:extLst>
              </a:tr>
              <a:tr h="459298">
                <a:tc>
                  <a:txBody>
                    <a:bodyPr/>
                    <a:lstStyle/>
                    <a:p>
                      <a:pPr marL="0" lvl="0" indent="0">
                        <a:lnSpc>
                          <a:spcPct val="115000"/>
                        </a:lnSpc>
                        <a:spcAft>
                          <a:spcPts val="0"/>
                        </a:spcAft>
                        <a:buFont typeface="+mj-lt"/>
                        <a:buNone/>
                      </a:pPr>
                      <a:r>
                        <a:rPr lang="en-AU" sz="1200" dirty="0">
                          <a:effectLst/>
                          <a:latin typeface="Helvetica Neue" panose="020B0604020202020204" charset="0"/>
                          <a:ea typeface="Helvetica Neue" panose="020B0604020202020204" charset="0"/>
                          <a:cs typeface="Helvetica Neue" panose="020B0604020202020204" charset="0"/>
                        </a:rPr>
                        <a:t>Do all participants have </a:t>
                      </a:r>
                      <a:r>
                        <a:rPr lang="en-AU" sz="1200" b="1" dirty="0">
                          <a:effectLst/>
                          <a:latin typeface="Helvetica Neue" panose="020B0604020202020204" charset="0"/>
                          <a:ea typeface="Helvetica Neue" panose="020B0604020202020204" charset="0"/>
                          <a:cs typeface="Helvetica Neue" panose="020B0604020202020204" charset="0"/>
                        </a:rPr>
                        <a:t>equal opportunity to participate </a:t>
                      </a:r>
                      <a:r>
                        <a:rPr lang="en-AU" sz="1200" dirty="0">
                          <a:effectLst/>
                          <a:latin typeface="Helvetica Neue" panose="020B0604020202020204" charset="0"/>
                          <a:ea typeface="Helvetica Neue" panose="020B0604020202020204" charset="0"/>
                          <a:cs typeface="Helvetica Neue" panose="020B0604020202020204" charset="0"/>
                        </a:rPr>
                        <a:t>in discussions?</a:t>
                      </a:r>
                      <a:endParaRPr lang="en-AU" sz="12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AU" sz="1200" dirty="0">
                          <a:effectLst/>
                          <a:latin typeface="Helvetica Neue" panose="020B0604020202020204" charset="0"/>
                          <a:ea typeface="Helvetica Neue" panose="020B0604020202020204" charset="0"/>
                          <a:cs typeface="Helvetica Neue" panose="020B0604020202020204" charset="0"/>
                        </a:rPr>
                        <a:t>5.80 (1.25)</a:t>
                      </a:r>
                      <a:endParaRPr lang="en-AU" sz="1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35143076"/>
                  </a:ext>
                </a:extLst>
              </a:tr>
              <a:tr h="460606">
                <a:tc>
                  <a:txBody>
                    <a:bodyPr/>
                    <a:lstStyle/>
                    <a:p>
                      <a:pPr marL="0" lvl="0" indent="0">
                        <a:lnSpc>
                          <a:spcPct val="115000"/>
                        </a:lnSpc>
                        <a:spcAft>
                          <a:spcPts val="0"/>
                        </a:spcAft>
                        <a:buFont typeface="+mj-lt"/>
                        <a:buNone/>
                      </a:pPr>
                      <a:r>
                        <a:rPr lang="en-AU" sz="1200" b="0" i="0" u="none" strike="noStrike" cap="none" dirty="0">
                          <a:solidFill>
                            <a:schemeClr val="dk1"/>
                          </a:solidFill>
                          <a:effectLst/>
                          <a:latin typeface="Helvetica Neue" panose="020B0604020202020204" charset="0"/>
                          <a:ea typeface="+mn-ea"/>
                          <a:cs typeface="+mn-cs"/>
                          <a:sym typeface="Arial"/>
                        </a:rPr>
                        <a:t>Is </a:t>
                      </a:r>
                      <a:r>
                        <a:rPr lang="en-AU" sz="1200" b="1" i="0" u="none" strike="noStrike" cap="none" dirty="0">
                          <a:solidFill>
                            <a:schemeClr val="dk1"/>
                          </a:solidFill>
                          <a:effectLst/>
                          <a:latin typeface="Helvetica Neue" panose="020B0604020202020204" charset="0"/>
                          <a:ea typeface="+mn-ea"/>
                          <a:cs typeface="+mn-cs"/>
                          <a:sym typeface="Arial"/>
                        </a:rPr>
                        <a:t>information made available </a:t>
                      </a:r>
                      <a:r>
                        <a:rPr lang="en-AU" sz="1200" b="0" i="0" u="none" strike="noStrike" cap="none" dirty="0">
                          <a:solidFill>
                            <a:schemeClr val="dk1"/>
                          </a:solidFill>
                          <a:effectLst/>
                          <a:latin typeface="Helvetica Neue" panose="020B0604020202020204" charset="0"/>
                          <a:ea typeface="+mn-ea"/>
                          <a:cs typeface="+mn-cs"/>
                          <a:sym typeface="Arial"/>
                        </a:rPr>
                        <a:t>to you either prior or during the engagement process so as to participate knowledgeably?</a:t>
                      </a:r>
                      <a:endParaRPr lang="en-AU" sz="1200" b="0" i="0" u="none" strike="noStrike" cap="none" dirty="0">
                        <a:solidFill>
                          <a:schemeClr val="dk1"/>
                        </a:solidFill>
                        <a:effectLst/>
                        <a:latin typeface="Helvetica Neue" panose="020B0604020202020204" charset="0"/>
                        <a:ea typeface="Arial" panose="020B0604020202020204" pitchFamily="34" charset="0"/>
                        <a:sym typeface="Arial"/>
                      </a:endParaRPr>
                    </a:p>
                  </a:txBody>
                  <a:tcPr marL="63500" marR="63500" marT="63500" marB="63500"/>
                </a:tc>
                <a:tc>
                  <a:txBody>
                    <a:bodyPr/>
                    <a:lstStyle/>
                    <a:p>
                      <a:pPr>
                        <a:lnSpc>
                          <a:spcPct val="115000"/>
                        </a:lnSpc>
                        <a:spcAft>
                          <a:spcPts val="0"/>
                        </a:spcAft>
                      </a:pPr>
                      <a:r>
                        <a:rPr lang="en-AU" sz="1200" dirty="0">
                          <a:effectLst/>
                          <a:latin typeface="Helvetica Neue" panose="020B0604020202020204" charset="0"/>
                          <a:ea typeface="Helvetica Neue" panose="020B0604020202020204" charset="0"/>
                          <a:cs typeface="Helvetica Neue" panose="020B0604020202020204" charset="0"/>
                        </a:rPr>
                        <a:t>6.30 (0.90)</a:t>
                      </a:r>
                      <a:endParaRPr lang="en-AU" sz="1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8124456"/>
                  </a:ext>
                </a:extLst>
              </a:tr>
            </a:tbl>
          </a:graphicData>
        </a:graphic>
      </p:graphicFrame>
      <p:sp>
        <p:nvSpPr>
          <p:cNvPr id="11" name="TextBox 10">
            <a:extLst>
              <a:ext uri="{FF2B5EF4-FFF2-40B4-BE49-F238E27FC236}">
                <a16:creationId xmlns:a16="http://schemas.microsoft.com/office/drawing/2014/main" id="{79ED4F47-E3D3-4C43-9D40-66CC2C1BBD77}"/>
              </a:ext>
            </a:extLst>
          </p:cNvPr>
          <p:cNvSpPr txBox="1"/>
          <p:nvPr/>
        </p:nvSpPr>
        <p:spPr>
          <a:xfrm>
            <a:off x="304015" y="1433891"/>
            <a:ext cx="3089425" cy="2923877"/>
          </a:xfrm>
          <a:prstGeom prst="rect">
            <a:avLst/>
          </a:prstGeom>
          <a:noFill/>
          <a:ln>
            <a:solidFill>
              <a:schemeClr val="tx1"/>
            </a:solidFill>
          </a:ln>
        </p:spPr>
        <p:txBody>
          <a:bodyPr wrap="square" rtlCol="0">
            <a:spAutoFit/>
          </a:bodyPr>
          <a:lstStyle/>
          <a:p>
            <a:r>
              <a:rPr lang="en-US" sz="1600" dirty="0">
                <a:solidFill>
                  <a:schemeClr val="dk2"/>
                </a:solidFill>
                <a:latin typeface="Helvetica Neue"/>
              </a:rPr>
              <a:t>“What is unique about the LEAPP model is that there isn't just one person tasked with advocating for consumer involvement, it's an entire team. At all levels of the hierarchy, the consumer voice is valued and staff make an effort to engage us with respect.”</a:t>
            </a:r>
          </a:p>
          <a:p>
            <a:endParaRPr lang="en-US" sz="1600" dirty="0">
              <a:solidFill>
                <a:schemeClr val="dk2"/>
              </a:solidFill>
              <a:latin typeface="Helvetica Neue"/>
            </a:endParaRPr>
          </a:p>
          <a:p>
            <a:r>
              <a:rPr lang="en-US" sz="1200" dirty="0">
                <a:solidFill>
                  <a:schemeClr val="dk2"/>
                </a:solidFill>
                <a:latin typeface="Helvetica Neue"/>
              </a:rPr>
              <a:t>Emma </a:t>
            </a:r>
            <a:r>
              <a:rPr lang="en-US" sz="1200" dirty="0" err="1">
                <a:solidFill>
                  <a:schemeClr val="dk2"/>
                </a:solidFill>
                <a:latin typeface="Helvetica Neue"/>
              </a:rPr>
              <a:t>Preece</a:t>
            </a:r>
            <a:r>
              <a:rPr lang="en-US" sz="1200" dirty="0">
                <a:solidFill>
                  <a:schemeClr val="dk2"/>
                </a:solidFill>
                <a:latin typeface="Helvetica Neue"/>
              </a:rPr>
              <a:t> Boyd, Deputy Co-Chair, Consumer Panel</a:t>
            </a:r>
            <a:endParaRPr lang="en-AU" sz="1200" dirty="0">
              <a:solidFill>
                <a:schemeClr val="dk2"/>
              </a:solidFill>
              <a:latin typeface="Helvetica Neue"/>
            </a:endParaRPr>
          </a:p>
        </p:txBody>
      </p:sp>
      <p:sp>
        <p:nvSpPr>
          <p:cNvPr id="6" name="TextBox 5">
            <a:extLst>
              <a:ext uri="{FF2B5EF4-FFF2-40B4-BE49-F238E27FC236}">
                <a16:creationId xmlns:a16="http://schemas.microsoft.com/office/drawing/2014/main" id="{F2199026-1B8A-4910-B598-A63CC869BA1A}"/>
              </a:ext>
            </a:extLst>
          </p:cNvPr>
          <p:cNvSpPr txBox="1"/>
          <p:nvPr/>
        </p:nvSpPr>
        <p:spPr>
          <a:xfrm>
            <a:off x="5963920" y="4714240"/>
            <a:ext cx="2966720" cy="307777"/>
          </a:xfrm>
          <a:prstGeom prst="rect">
            <a:avLst/>
          </a:prstGeom>
          <a:noFill/>
        </p:spPr>
        <p:txBody>
          <a:bodyPr wrap="square" rtlCol="0">
            <a:spAutoFit/>
          </a:bodyPr>
          <a:lstStyle/>
          <a:p>
            <a:r>
              <a:rPr lang="en-US" dirty="0"/>
              <a:t>PEET 6 – Moore 2022. J Clin Epi</a:t>
            </a:r>
            <a:endParaRPr lang="en-AU" dirty="0"/>
          </a:p>
        </p:txBody>
      </p:sp>
    </p:spTree>
    <p:extLst>
      <p:ext uri="{BB962C8B-B14F-4D97-AF65-F5344CB8AC3E}">
        <p14:creationId xmlns:p14="http://schemas.microsoft.com/office/powerpoint/2010/main" val="9239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47777"/>
            <a:ext cx="9144003" cy="4871162"/>
          </a:xfrm>
          <a:prstGeom prst="rect">
            <a:avLst/>
          </a:prstGeom>
          <a:noFill/>
          <a:ln>
            <a:noFill/>
          </a:ln>
        </p:spPr>
      </p:pic>
      <p:sp>
        <p:nvSpPr>
          <p:cNvPr id="65" name="Google Shape;65;p14"/>
          <p:cNvSpPr txBox="1">
            <a:spLocks noGrp="1"/>
          </p:cNvSpPr>
          <p:nvPr>
            <p:ph type="ctrTitle"/>
          </p:nvPr>
        </p:nvSpPr>
        <p:spPr>
          <a:xfrm>
            <a:off x="1486198" y="303262"/>
            <a:ext cx="7657799" cy="68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3233" b="1" dirty="0">
                <a:solidFill>
                  <a:schemeClr val="dk2"/>
                </a:solidFill>
                <a:latin typeface="Helvetica"/>
                <a:ea typeface="Helvetica"/>
                <a:cs typeface="Helvetica"/>
                <a:sym typeface="Helvetica"/>
              </a:rPr>
              <a:t>How LEAPP team / clinicians are finding it</a:t>
            </a:r>
            <a:endParaRPr sz="3900" dirty="0">
              <a:latin typeface="Helvetica"/>
              <a:ea typeface="Helvetica"/>
              <a:cs typeface="Helvetica"/>
              <a:sym typeface="Helvetica"/>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sp>
        <p:nvSpPr>
          <p:cNvPr id="6" name="TextBox 5">
            <a:extLst>
              <a:ext uri="{FF2B5EF4-FFF2-40B4-BE49-F238E27FC236}">
                <a16:creationId xmlns:a16="http://schemas.microsoft.com/office/drawing/2014/main" id="{B4BBA38F-089B-4A43-B602-93091B21BAFA}"/>
              </a:ext>
            </a:extLst>
          </p:cNvPr>
          <p:cNvSpPr txBox="1"/>
          <p:nvPr/>
        </p:nvSpPr>
        <p:spPr>
          <a:xfrm>
            <a:off x="6213547" y="1366714"/>
            <a:ext cx="2794487" cy="3600986"/>
          </a:xfrm>
          <a:prstGeom prst="rect">
            <a:avLst/>
          </a:prstGeom>
          <a:noFill/>
          <a:ln>
            <a:solidFill>
              <a:schemeClr val="tx1"/>
            </a:solidFill>
          </a:ln>
        </p:spPr>
        <p:txBody>
          <a:bodyPr wrap="square" rtlCol="0">
            <a:spAutoFit/>
          </a:bodyPr>
          <a:lstStyle/>
          <a:p>
            <a:r>
              <a:rPr lang="en-US" sz="1600" dirty="0">
                <a:solidFill>
                  <a:schemeClr val="dk2"/>
                </a:solidFill>
                <a:latin typeface="Helvetica Neue"/>
              </a:rPr>
              <a:t>‘It can be really uncomfortable when your clinical expertise is challenged by the lived experience of a consumer. I have learned to sit with this discomfort and genuinely listen to consumers. Not only has this made the guidelines more robust but it has made me a better clinician.’</a:t>
            </a:r>
          </a:p>
          <a:p>
            <a:endParaRPr lang="en-US" sz="1200" dirty="0">
              <a:solidFill>
                <a:schemeClr val="dk2"/>
              </a:solidFill>
              <a:latin typeface="Helvetica Neue"/>
            </a:endParaRPr>
          </a:p>
          <a:p>
            <a:r>
              <a:rPr lang="en-US" sz="1200" dirty="0">
                <a:solidFill>
                  <a:schemeClr val="dk2"/>
                </a:solidFill>
                <a:latin typeface="Helvetica Neue"/>
              </a:rPr>
              <a:t>Dr Nisha </a:t>
            </a:r>
            <a:r>
              <a:rPr lang="en-US" sz="1200" dirty="0" err="1">
                <a:solidFill>
                  <a:schemeClr val="dk2"/>
                </a:solidFill>
                <a:latin typeface="Helvetica Neue"/>
              </a:rPr>
              <a:t>Khot</a:t>
            </a:r>
            <a:r>
              <a:rPr lang="en-US" sz="1200" dirty="0">
                <a:solidFill>
                  <a:schemeClr val="dk2"/>
                </a:solidFill>
                <a:latin typeface="Helvetica Neue"/>
              </a:rPr>
              <a:t>, Obstetrician and </a:t>
            </a:r>
            <a:r>
              <a:rPr lang="en-US" sz="1200" dirty="0" err="1">
                <a:solidFill>
                  <a:schemeClr val="dk2"/>
                </a:solidFill>
                <a:latin typeface="Helvetica Neue"/>
              </a:rPr>
              <a:t>Gynaecologist</a:t>
            </a:r>
            <a:r>
              <a:rPr lang="en-US" sz="1200" dirty="0">
                <a:solidFill>
                  <a:schemeClr val="dk2"/>
                </a:solidFill>
                <a:latin typeface="Helvetica Neue"/>
              </a:rPr>
              <a:t>, LEAPP Clinical Fellow</a:t>
            </a:r>
            <a:endParaRPr lang="en-AU" sz="1200" dirty="0">
              <a:solidFill>
                <a:schemeClr val="dk2"/>
              </a:solidFill>
              <a:latin typeface="Helvetica Neue"/>
            </a:endParaRPr>
          </a:p>
        </p:txBody>
      </p:sp>
      <p:sp>
        <p:nvSpPr>
          <p:cNvPr id="7" name="TextBox 6">
            <a:extLst>
              <a:ext uri="{FF2B5EF4-FFF2-40B4-BE49-F238E27FC236}">
                <a16:creationId xmlns:a16="http://schemas.microsoft.com/office/drawing/2014/main" id="{5DADA41A-D8D7-47C0-A89E-DB3C634478E2}"/>
              </a:ext>
            </a:extLst>
          </p:cNvPr>
          <p:cNvSpPr txBox="1"/>
          <p:nvPr/>
        </p:nvSpPr>
        <p:spPr>
          <a:xfrm>
            <a:off x="135966" y="3082339"/>
            <a:ext cx="4600431" cy="1938992"/>
          </a:xfrm>
          <a:prstGeom prst="rect">
            <a:avLst/>
          </a:prstGeom>
          <a:noFill/>
          <a:ln>
            <a:solidFill>
              <a:schemeClr val="accent2"/>
            </a:solidFill>
          </a:ln>
        </p:spPr>
        <p:txBody>
          <a:bodyPr wrap="square" rtlCol="0">
            <a:spAutoFit/>
          </a:bodyPr>
          <a:lstStyle/>
          <a:p>
            <a:r>
              <a:rPr lang="en-US" sz="1600" dirty="0">
                <a:solidFill>
                  <a:schemeClr val="dk2"/>
                </a:solidFill>
                <a:latin typeface="Helvetica Neue"/>
              </a:rPr>
              <a:t>‘</a:t>
            </a:r>
            <a:r>
              <a:rPr lang="en-AU" sz="1600" dirty="0">
                <a:solidFill>
                  <a:schemeClr val="dk2"/>
                </a:solidFill>
                <a:latin typeface="Helvetica Neue"/>
              </a:rPr>
              <a:t>To have recommendations that are consumer co-designed and approved makes such a difference to the development of guidelines that tangibly affect clinical care and outcomes. LEAPP is contemporary guideline development at its finest and such a privilege to be a part of.’</a:t>
            </a:r>
          </a:p>
          <a:p>
            <a:endParaRPr lang="en-US" sz="1200" dirty="0">
              <a:solidFill>
                <a:schemeClr val="dk2"/>
              </a:solidFill>
              <a:latin typeface="Helvetica Neue"/>
            </a:endParaRPr>
          </a:p>
          <a:p>
            <a:r>
              <a:rPr lang="en-US" sz="1200" dirty="0">
                <a:solidFill>
                  <a:schemeClr val="dk2"/>
                </a:solidFill>
                <a:latin typeface="Helvetica Neue"/>
              </a:rPr>
              <a:t>Assoc Prof Zoe Bradfield, Midwife, LEAPP Clinical Fellow</a:t>
            </a:r>
            <a:endParaRPr lang="en-AU" sz="1200" dirty="0">
              <a:solidFill>
                <a:schemeClr val="dk2"/>
              </a:solidFill>
              <a:latin typeface="Helvetica Neue"/>
            </a:endParaRPr>
          </a:p>
        </p:txBody>
      </p:sp>
      <p:graphicFrame>
        <p:nvGraphicFramePr>
          <p:cNvPr id="8" name="Table 7">
            <a:extLst>
              <a:ext uri="{FF2B5EF4-FFF2-40B4-BE49-F238E27FC236}">
                <a16:creationId xmlns:a16="http://schemas.microsoft.com/office/drawing/2014/main" id="{9EF21CC9-785E-49B0-A601-99CB533C7E65}"/>
              </a:ext>
            </a:extLst>
          </p:cNvPr>
          <p:cNvGraphicFramePr>
            <a:graphicFrameLocks noGrp="1"/>
          </p:cNvGraphicFramePr>
          <p:nvPr>
            <p:extLst/>
          </p:nvPr>
        </p:nvGraphicFramePr>
        <p:xfrm>
          <a:off x="135965" y="1087254"/>
          <a:ext cx="5903094" cy="1795707"/>
        </p:xfrm>
        <a:graphic>
          <a:graphicData uri="http://schemas.openxmlformats.org/drawingml/2006/table">
            <a:tbl>
              <a:tblPr>
                <a:tableStyleId>{C4B1156A-380E-4F78-BDF5-A606A8083BF9}</a:tableStyleId>
              </a:tblPr>
              <a:tblGrid>
                <a:gridCol w="4914532">
                  <a:extLst>
                    <a:ext uri="{9D8B030D-6E8A-4147-A177-3AD203B41FA5}">
                      <a16:colId xmlns:a16="http://schemas.microsoft.com/office/drawing/2014/main" val="400312555"/>
                    </a:ext>
                  </a:extLst>
                </a:gridCol>
                <a:gridCol w="988562">
                  <a:extLst>
                    <a:ext uri="{9D8B030D-6E8A-4147-A177-3AD203B41FA5}">
                      <a16:colId xmlns:a16="http://schemas.microsoft.com/office/drawing/2014/main" val="1994014181"/>
                    </a:ext>
                  </a:extLst>
                </a:gridCol>
              </a:tblGrid>
              <a:tr h="1206712">
                <a:tc>
                  <a:txBody>
                    <a:bodyPr/>
                    <a:lstStyle/>
                    <a:p>
                      <a:pPr>
                        <a:lnSpc>
                          <a:spcPct val="115000"/>
                        </a:lnSpc>
                      </a:pPr>
                      <a:r>
                        <a:rPr lang="en-GB" sz="1400" b="1" dirty="0">
                          <a:effectLst/>
                        </a:rPr>
                        <a:t>Evidence team, clinical experts, steering group members</a:t>
                      </a:r>
                    </a:p>
                    <a:p>
                      <a:pPr>
                        <a:lnSpc>
                          <a:spcPct val="115000"/>
                        </a:lnSpc>
                      </a:pPr>
                      <a:r>
                        <a:rPr lang="en-GB" sz="1400" b="0" i="1" dirty="0">
                          <a:effectLst/>
                        </a:rPr>
                        <a:t>Satisfaction with engagement of consumers</a:t>
                      </a:r>
                      <a:endParaRPr lang="en-AU" sz="1400" b="0" i="1" dirty="0">
                        <a:effectLst/>
                      </a:endParaRPr>
                    </a:p>
                    <a:p>
                      <a:pPr marL="342900" lvl="0" indent="-342900">
                        <a:lnSpc>
                          <a:spcPct val="115000"/>
                        </a:lnSpc>
                        <a:buFont typeface="Symbol" pitchFamily="2" charset="2"/>
                        <a:buChar char="-"/>
                      </a:pPr>
                      <a:r>
                        <a:rPr lang="en-GB" sz="1400" b="1" u="none" strike="noStrike" dirty="0">
                          <a:solidFill>
                            <a:schemeClr val="accent4">
                              <a:lumMod val="75000"/>
                            </a:schemeClr>
                          </a:solidFill>
                          <a:effectLst/>
                        </a:rPr>
                        <a:t>Extremely satisfied</a:t>
                      </a:r>
                      <a:endParaRPr lang="en-AU" sz="1400" b="1" u="none" strike="noStrike" dirty="0">
                        <a:solidFill>
                          <a:schemeClr val="accent4">
                            <a:lumMod val="75000"/>
                          </a:schemeClr>
                        </a:solidFill>
                        <a:effectLst/>
                      </a:endParaRPr>
                    </a:p>
                    <a:p>
                      <a:pPr marL="342900" lvl="0" indent="-342900">
                        <a:lnSpc>
                          <a:spcPct val="115000"/>
                        </a:lnSpc>
                        <a:buFont typeface="Symbol" pitchFamily="2" charset="2"/>
                        <a:buChar char="-"/>
                      </a:pPr>
                      <a:r>
                        <a:rPr lang="en-GB" sz="1400" b="1" u="none" strike="noStrike" dirty="0">
                          <a:solidFill>
                            <a:schemeClr val="accent4">
                              <a:lumMod val="75000"/>
                            </a:schemeClr>
                          </a:solidFill>
                          <a:effectLst/>
                        </a:rPr>
                        <a:t>Somewhat satisfied</a:t>
                      </a:r>
                      <a:endParaRPr lang="en-AU" sz="1400" b="1" u="none" strike="noStrike" dirty="0">
                        <a:solidFill>
                          <a:schemeClr val="accent4">
                            <a:lumMod val="75000"/>
                          </a:schemeClr>
                        </a:solidFill>
                        <a:effectLst/>
                      </a:endParaRPr>
                    </a:p>
                    <a:p>
                      <a:pPr marL="342900" lvl="0" indent="-342900">
                        <a:lnSpc>
                          <a:spcPct val="115000"/>
                        </a:lnSpc>
                        <a:buFont typeface="Symbol" pitchFamily="2" charset="2"/>
                        <a:buChar char="-"/>
                      </a:pPr>
                      <a:r>
                        <a:rPr lang="en-GB" sz="1400" u="none" strike="noStrike" dirty="0">
                          <a:effectLst/>
                        </a:rPr>
                        <a:t>Neither satisfied or dissatisfied</a:t>
                      </a:r>
                      <a:endParaRPr lang="en-AU" sz="1400" u="none" strike="noStrike" dirty="0">
                        <a:effectLst/>
                      </a:endParaRPr>
                    </a:p>
                    <a:p>
                      <a:pPr marL="342900" lvl="0" indent="-342900">
                        <a:lnSpc>
                          <a:spcPct val="115000"/>
                        </a:lnSpc>
                        <a:buFont typeface="Symbol" pitchFamily="2" charset="2"/>
                        <a:buChar char="-"/>
                      </a:pPr>
                      <a:r>
                        <a:rPr lang="en-GB" sz="1400" u="none" strike="noStrike" dirty="0">
                          <a:effectLst/>
                        </a:rPr>
                        <a:t>Somewhat dissatisfied</a:t>
                      </a:r>
                      <a:endParaRPr lang="en-AU" sz="1400" u="none" strike="noStrike" dirty="0">
                        <a:effectLst/>
                      </a:endParaRPr>
                    </a:p>
                    <a:p>
                      <a:pPr marL="342900" lvl="0" indent="-342900">
                        <a:lnSpc>
                          <a:spcPct val="115000"/>
                        </a:lnSpc>
                        <a:buFont typeface="Symbol" pitchFamily="2" charset="2"/>
                        <a:buChar char="-"/>
                      </a:pPr>
                      <a:r>
                        <a:rPr lang="en-GB" sz="1400" u="none" strike="noStrike" dirty="0">
                          <a:effectLst/>
                        </a:rPr>
                        <a:t>Extremely dissatisfied</a:t>
                      </a:r>
                      <a:endParaRPr lang="en-AU" sz="1400" u="none" strike="noStrike" dirty="0">
                        <a:effectLst/>
                        <a:latin typeface="Arial" panose="020B0604020202020204" pitchFamily="34" charset="0"/>
                        <a:ea typeface="Arial" panose="020B0604020202020204" pitchFamily="34" charset="0"/>
                      </a:endParaRPr>
                    </a:p>
                  </a:txBody>
                  <a:tcPr marL="49525" marR="49525" marT="49525" marB="49525"/>
                </a:tc>
                <a:tc>
                  <a:txBody>
                    <a:bodyPr/>
                    <a:lstStyle/>
                    <a:p>
                      <a:pPr>
                        <a:lnSpc>
                          <a:spcPct val="115000"/>
                        </a:lnSpc>
                      </a:pPr>
                      <a:r>
                        <a:rPr lang="en-GB" sz="1400" b="1" dirty="0">
                          <a:solidFill>
                            <a:schemeClr val="tx1"/>
                          </a:solidFill>
                          <a:effectLst/>
                        </a:rPr>
                        <a:t>N = 51</a:t>
                      </a:r>
                    </a:p>
                    <a:p>
                      <a:pPr>
                        <a:lnSpc>
                          <a:spcPct val="115000"/>
                        </a:lnSpc>
                      </a:pPr>
                      <a:endParaRPr lang="en-GB" sz="1400" b="1" dirty="0">
                        <a:solidFill>
                          <a:schemeClr val="accent4">
                            <a:lumMod val="75000"/>
                          </a:schemeClr>
                        </a:solidFill>
                        <a:effectLst/>
                      </a:endParaRPr>
                    </a:p>
                    <a:p>
                      <a:pPr>
                        <a:lnSpc>
                          <a:spcPct val="115000"/>
                        </a:lnSpc>
                      </a:pPr>
                      <a:r>
                        <a:rPr lang="en-GB" sz="1400" b="1" dirty="0">
                          <a:solidFill>
                            <a:schemeClr val="accent4">
                              <a:lumMod val="75000"/>
                            </a:schemeClr>
                          </a:solidFill>
                          <a:effectLst/>
                        </a:rPr>
                        <a:t>30 (59%)</a:t>
                      </a:r>
                      <a:endParaRPr lang="en-AU" sz="1400" b="1" dirty="0">
                        <a:solidFill>
                          <a:schemeClr val="accent4">
                            <a:lumMod val="75000"/>
                          </a:schemeClr>
                        </a:solidFill>
                        <a:effectLst/>
                      </a:endParaRPr>
                    </a:p>
                    <a:p>
                      <a:pPr>
                        <a:lnSpc>
                          <a:spcPct val="115000"/>
                        </a:lnSpc>
                      </a:pPr>
                      <a:r>
                        <a:rPr lang="en-GB" sz="1400" b="1" dirty="0">
                          <a:solidFill>
                            <a:schemeClr val="accent4">
                              <a:lumMod val="75000"/>
                            </a:schemeClr>
                          </a:solidFill>
                          <a:effectLst/>
                        </a:rPr>
                        <a:t>12 (24%)</a:t>
                      </a:r>
                      <a:endParaRPr lang="en-AU" sz="1400" b="1" dirty="0">
                        <a:solidFill>
                          <a:schemeClr val="accent4">
                            <a:lumMod val="75000"/>
                          </a:schemeClr>
                        </a:solidFill>
                        <a:effectLst/>
                      </a:endParaRPr>
                    </a:p>
                    <a:p>
                      <a:pPr>
                        <a:lnSpc>
                          <a:spcPct val="115000"/>
                        </a:lnSpc>
                      </a:pPr>
                      <a:r>
                        <a:rPr lang="en-GB" sz="1400" dirty="0">
                          <a:effectLst/>
                        </a:rPr>
                        <a:t>9 (18%)</a:t>
                      </a:r>
                      <a:endParaRPr lang="en-AU" sz="1400" dirty="0">
                        <a:effectLst/>
                      </a:endParaRPr>
                    </a:p>
                    <a:p>
                      <a:pPr>
                        <a:lnSpc>
                          <a:spcPct val="115000"/>
                        </a:lnSpc>
                      </a:pPr>
                      <a:r>
                        <a:rPr lang="en-GB" sz="1400" dirty="0">
                          <a:effectLst/>
                        </a:rPr>
                        <a:t>0 (0%)</a:t>
                      </a:r>
                      <a:endParaRPr lang="en-AU" sz="1400" dirty="0">
                        <a:effectLst/>
                      </a:endParaRPr>
                    </a:p>
                    <a:p>
                      <a:pPr>
                        <a:lnSpc>
                          <a:spcPct val="115000"/>
                        </a:lnSpc>
                      </a:pPr>
                      <a:r>
                        <a:rPr lang="en-GB" sz="1400" dirty="0">
                          <a:effectLst/>
                        </a:rPr>
                        <a:t>0 (0%)</a:t>
                      </a:r>
                      <a:endParaRPr lang="en-AU" sz="1400" dirty="0">
                        <a:effectLst/>
                        <a:latin typeface="Arial" panose="020B0604020202020204" pitchFamily="34" charset="0"/>
                        <a:ea typeface="Arial" panose="020B0604020202020204" pitchFamily="34" charset="0"/>
                      </a:endParaRPr>
                    </a:p>
                  </a:txBody>
                  <a:tcPr marL="49525" marR="49525" marT="49525" marB="49525"/>
                </a:tc>
                <a:extLst>
                  <a:ext uri="{0D108BD9-81ED-4DB2-BD59-A6C34878D82A}">
                    <a16:rowId xmlns:a16="http://schemas.microsoft.com/office/drawing/2014/main" val="75753402"/>
                  </a:ext>
                </a:extLst>
              </a:tr>
            </a:tbl>
          </a:graphicData>
        </a:graphic>
      </p:graphicFrame>
      <p:pic>
        <p:nvPicPr>
          <p:cNvPr id="2" name="Picture 1">
            <a:extLst>
              <a:ext uri="{FF2B5EF4-FFF2-40B4-BE49-F238E27FC236}">
                <a16:creationId xmlns:a16="http://schemas.microsoft.com/office/drawing/2014/main" id="{5C65A37E-5A14-4025-8E5E-BA2B1CB66993}"/>
              </a:ext>
            </a:extLst>
          </p:cNvPr>
          <p:cNvPicPr>
            <a:picLocks noChangeAspect="1"/>
          </p:cNvPicPr>
          <p:nvPr/>
        </p:nvPicPr>
        <p:blipFill>
          <a:blip r:embed="rId5"/>
          <a:stretch>
            <a:fillRect/>
          </a:stretch>
        </p:blipFill>
        <p:spPr>
          <a:xfrm>
            <a:off x="5149592" y="2878264"/>
            <a:ext cx="1139633" cy="1122686"/>
          </a:xfrm>
          <a:prstGeom prst="rect">
            <a:avLst/>
          </a:prstGeom>
        </p:spPr>
      </p:pic>
      <p:pic>
        <p:nvPicPr>
          <p:cNvPr id="3" name="Picture 2">
            <a:extLst>
              <a:ext uri="{FF2B5EF4-FFF2-40B4-BE49-F238E27FC236}">
                <a16:creationId xmlns:a16="http://schemas.microsoft.com/office/drawing/2014/main" id="{15C0EFED-CDBA-44B1-AE05-9F4CF08A5A88}"/>
              </a:ext>
            </a:extLst>
          </p:cNvPr>
          <p:cNvPicPr>
            <a:picLocks noChangeAspect="1"/>
          </p:cNvPicPr>
          <p:nvPr/>
        </p:nvPicPr>
        <p:blipFill>
          <a:blip r:embed="rId6"/>
          <a:stretch>
            <a:fillRect/>
          </a:stretch>
        </p:blipFill>
        <p:spPr>
          <a:xfrm>
            <a:off x="4572000" y="4045344"/>
            <a:ext cx="887216" cy="1122686"/>
          </a:xfrm>
          <a:prstGeom prst="rect">
            <a:avLst/>
          </a:prstGeom>
        </p:spPr>
      </p:pic>
    </p:spTree>
    <p:extLst>
      <p:ext uri="{BB962C8B-B14F-4D97-AF65-F5344CB8AC3E}">
        <p14:creationId xmlns:p14="http://schemas.microsoft.com/office/powerpoint/2010/main" val="42651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6" name="Google Shape;66;p14"/>
          <p:cNvSpPr txBox="1">
            <a:spLocks noGrp="1"/>
          </p:cNvSpPr>
          <p:nvPr>
            <p:ph type="subTitle" idx="1"/>
          </p:nvPr>
        </p:nvSpPr>
        <p:spPr>
          <a:xfrm>
            <a:off x="690880" y="1064427"/>
            <a:ext cx="8148320" cy="3991323"/>
          </a:xfrm>
          <a:prstGeom prst="rect">
            <a:avLst/>
          </a:prstGeom>
        </p:spPr>
        <p:txBody>
          <a:bodyPr spcFirstLastPara="1" wrap="square" lIns="91425" tIns="91425" rIns="91425" bIns="91425" anchor="t" anchorCtr="0">
            <a:normAutofit/>
          </a:bodyPr>
          <a:lstStyle/>
          <a:p>
            <a:pPr marL="0" lvl="0" indent="0" algn="l" rtl="0">
              <a:spcBef>
                <a:spcPts val="600"/>
              </a:spcBef>
              <a:spcAft>
                <a:spcPts val="600"/>
              </a:spcAft>
              <a:buSzPct val="100000"/>
            </a:pPr>
            <a:r>
              <a:rPr lang="en-US" sz="3200" b="1" dirty="0">
                <a:latin typeface="Helvetica Neue"/>
                <a:ea typeface="Helvetica Neue"/>
                <a:cs typeface="Helvetica Neue"/>
                <a:sym typeface="Helvetica Neue"/>
              </a:rPr>
              <a:t>Declarations</a:t>
            </a:r>
          </a:p>
          <a:p>
            <a:pPr marL="0" indent="0" algn="l">
              <a:spcBef>
                <a:spcPts val="600"/>
              </a:spcBef>
              <a:spcAft>
                <a:spcPts val="600"/>
              </a:spcAft>
              <a:buSzPct val="100000"/>
            </a:pPr>
            <a:r>
              <a:rPr lang="en-US" sz="2000" dirty="0">
                <a:latin typeface="Helvetica Neue"/>
                <a:ea typeface="Helvetica Neue"/>
                <a:cs typeface="Helvetica Neue"/>
                <a:sym typeface="Helvetica Neue"/>
              </a:rPr>
              <a:t>The LEAPP Project is funded by the Australian Department of Health and Aged Care.</a:t>
            </a:r>
          </a:p>
          <a:p>
            <a:pPr marL="0" indent="0" algn="l">
              <a:spcBef>
                <a:spcPts val="600"/>
              </a:spcBef>
              <a:spcAft>
                <a:spcPts val="600"/>
              </a:spcAft>
              <a:buSzPct val="100000"/>
            </a:pPr>
            <a:endParaRPr lang="en-US" sz="2000" dirty="0">
              <a:latin typeface="Helvetica Neue"/>
              <a:ea typeface="Helvetica Neue"/>
              <a:cs typeface="Helvetica Neue"/>
              <a:sym typeface="Helvetica Neue"/>
            </a:endParaRPr>
          </a:p>
          <a:p>
            <a:pPr marL="0" indent="0" algn="l">
              <a:spcBef>
                <a:spcPts val="600"/>
              </a:spcBef>
              <a:spcAft>
                <a:spcPts val="600"/>
              </a:spcAft>
              <a:buSzPct val="100000"/>
            </a:pPr>
            <a:r>
              <a:rPr lang="en-US" sz="3200" b="1" dirty="0">
                <a:latin typeface="Helvetica Neue"/>
                <a:sym typeface="Helvetica Neue"/>
              </a:rPr>
              <a:t>Terminology</a:t>
            </a:r>
          </a:p>
          <a:p>
            <a:pPr marL="342900" algn="l">
              <a:spcBef>
                <a:spcPts val="600"/>
              </a:spcBef>
              <a:spcAft>
                <a:spcPts val="600"/>
              </a:spcAft>
              <a:buSzPct val="100000"/>
              <a:buFont typeface="Arial" panose="020B0604020202020204" pitchFamily="34" charset="0"/>
              <a:buChar char="•"/>
            </a:pPr>
            <a:r>
              <a:rPr lang="en-US" sz="2000" dirty="0">
                <a:latin typeface="Helvetica Neue"/>
                <a:ea typeface="Helvetica Neue"/>
                <a:cs typeface="Helvetica Neue"/>
                <a:sym typeface="Helvetica Neue"/>
              </a:rPr>
              <a:t>Consumers = patients and the public</a:t>
            </a:r>
          </a:p>
          <a:p>
            <a:pPr marL="342900" algn="l">
              <a:spcBef>
                <a:spcPts val="600"/>
              </a:spcBef>
              <a:spcAft>
                <a:spcPts val="600"/>
              </a:spcAft>
              <a:buSzPct val="100000"/>
              <a:buFont typeface="Arial" panose="020B0604020202020204" pitchFamily="34" charset="0"/>
              <a:buChar char="•"/>
            </a:pPr>
            <a:r>
              <a:rPr lang="en-US" sz="2000" dirty="0">
                <a:latin typeface="Helvetica Neue"/>
                <a:ea typeface="Helvetica Neue"/>
                <a:cs typeface="Helvetica Neue"/>
                <a:sym typeface="Helvetica Neue"/>
              </a:rPr>
              <a:t>Consumer engagement = PPI </a:t>
            </a:r>
          </a:p>
          <a:p>
            <a:pPr marL="0" indent="0" algn="l">
              <a:spcBef>
                <a:spcPts val="600"/>
              </a:spcBef>
              <a:spcAft>
                <a:spcPts val="600"/>
              </a:spcAft>
              <a:buSzPct val="100000"/>
            </a:pPr>
            <a:endParaRPr lang="en-US" sz="2000" dirty="0">
              <a:latin typeface="Helvetica Neue"/>
              <a:ea typeface="Helvetica Neue"/>
              <a:cs typeface="Helvetica Neue"/>
              <a:sym typeface="Helvetica Neue"/>
            </a:endParaRPr>
          </a:p>
          <a:p>
            <a:pPr marL="0" lvl="0" indent="0" algn="l" rtl="0">
              <a:spcBef>
                <a:spcPts val="600"/>
              </a:spcBef>
              <a:spcAft>
                <a:spcPts val="600"/>
              </a:spcAft>
              <a:buSzPct val="100000"/>
            </a:pPr>
            <a:endParaRPr lang="en-US" sz="2600" b="1" dirty="0">
              <a:latin typeface="Helvetica Neue"/>
              <a:ea typeface="Helvetica Neue"/>
              <a:cs typeface="Helvetica Neue"/>
              <a:sym typeface="Helvetica Neue"/>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6" name="Google Shape;66;p14"/>
          <p:cNvSpPr txBox="1">
            <a:spLocks noGrp="1"/>
          </p:cNvSpPr>
          <p:nvPr>
            <p:ph type="subTitle" idx="1"/>
          </p:nvPr>
        </p:nvSpPr>
        <p:spPr>
          <a:xfrm>
            <a:off x="1486200" y="2264049"/>
            <a:ext cx="7130518" cy="2583014"/>
          </a:xfrm>
          <a:prstGeom prst="rect">
            <a:avLst/>
          </a:prstGeom>
        </p:spPr>
        <p:txBody>
          <a:bodyPr spcFirstLastPara="1" wrap="square" lIns="91425" tIns="91425" rIns="91425" bIns="91425" anchor="t" anchorCtr="0">
            <a:normAutofit/>
          </a:bodyPr>
          <a:lstStyle/>
          <a:p>
            <a:pPr marL="342900" lvl="0" algn="l" rtl="0">
              <a:spcBef>
                <a:spcPts val="600"/>
              </a:spcBef>
              <a:spcAft>
                <a:spcPts val="600"/>
              </a:spcAft>
              <a:buSzPct val="100000"/>
              <a:buFont typeface="Arial" panose="020B0604020202020204" pitchFamily="34" charset="0"/>
              <a:buChar char="•"/>
            </a:pPr>
            <a:r>
              <a:rPr lang="en-US" sz="1979" dirty="0">
                <a:latin typeface="Helvetica Neue"/>
                <a:ea typeface="Helvetica Neue"/>
                <a:cs typeface="Helvetica Neue"/>
                <a:sym typeface="Helvetica Neue"/>
              </a:rPr>
              <a:t>Have you got the resources/capacity to lower the barriers to participation for people from diverse backgrounds?</a:t>
            </a:r>
          </a:p>
          <a:p>
            <a:pPr marL="342900" algn="l">
              <a:spcBef>
                <a:spcPts val="600"/>
              </a:spcBef>
              <a:spcAft>
                <a:spcPts val="600"/>
              </a:spcAft>
              <a:buSzPct val="100000"/>
              <a:buFont typeface="Arial" panose="020B0604020202020204" pitchFamily="34" charset="0"/>
              <a:buChar char="•"/>
            </a:pPr>
            <a:r>
              <a:rPr lang="en-US" sz="1979" dirty="0">
                <a:latin typeface="Helvetica Neue"/>
                <a:ea typeface="Helvetica Neue"/>
                <a:cs typeface="Helvetica Neue"/>
                <a:sym typeface="Helvetica Neue"/>
              </a:rPr>
              <a:t>If yes, partner with experienced/connected consumers to plan and conduct recruitment</a:t>
            </a:r>
          </a:p>
          <a:p>
            <a:pPr marL="342900" lvl="0" algn="l" rtl="0">
              <a:spcBef>
                <a:spcPts val="600"/>
              </a:spcBef>
              <a:spcAft>
                <a:spcPts val="600"/>
              </a:spcAft>
              <a:buSzPct val="100000"/>
              <a:buFont typeface="Arial" panose="020B0604020202020204" pitchFamily="34" charset="0"/>
              <a:buChar char="•"/>
            </a:pPr>
            <a:r>
              <a:rPr lang="en-US" sz="1979" dirty="0">
                <a:latin typeface="Helvetica Neue"/>
                <a:ea typeface="Helvetica Neue"/>
                <a:cs typeface="Helvetica Neue"/>
                <a:sym typeface="Helvetica Neue"/>
              </a:rPr>
              <a:t>Relationships, relationships, relationships </a:t>
            </a:r>
            <a:endParaRPr sz="1979" dirty="0">
              <a:latin typeface="Helvetica Neue"/>
              <a:ea typeface="Helvetica Neue"/>
              <a:cs typeface="Helvetica Neue"/>
              <a:sym typeface="Helvetica Neue"/>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sp>
        <p:nvSpPr>
          <p:cNvPr id="6" name="Google Shape;65;p14">
            <a:extLst>
              <a:ext uri="{FF2B5EF4-FFF2-40B4-BE49-F238E27FC236}">
                <a16:creationId xmlns:a16="http://schemas.microsoft.com/office/drawing/2014/main" id="{AC0BD29C-D8FA-4FE9-A9D9-8489CC3904B5}"/>
              </a:ext>
            </a:extLst>
          </p:cNvPr>
          <p:cNvSpPr txBox="1">
            <a:spLocks noGrp="1"/>
          </p:cNvSpPr>
          <p:nvPr>
            <p:ph type="ctrTitle"/>
          </p:nvPr>
        </p:nvSpPr>
        <p:spPr>
          <a:xfrm>
            <a:off x="1508680" y="1320571"/>
            <a:ext cx="6403003" cy="79646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233" b="1" dirty="0">
                <a:solidFill>
                  <a:schemeClr val="dk2"/>
                </a:solidFill>
                <a:latin typeface="Helvetica"/>
                <a:ea typeface="Helvetica"/>
                <a:cs typeface="Helvetica"/>
                <a:sym typeface="Helvetica"/>
              </a:rPr>
              <a:t>Take home messages</a:t>
            </a:r>
            <a:endParaRPr sz="3900" dirty="0">
              <a:latin typeface="Helvetica"/>
              <a:ea typeface="Helvetica"/>
              <a:cs typeface="Helvetica"/>
              <a:sym typeface="Helvetica"/>
            </a:endParaRPr>
          </a:p>
        </p:txBody>
      </p:sp>
      <p:sp>
        <p:nvSpPr>
          <p:cNvPr id="7" name="Rectangle 6">
            <a:extLst>
              <a:ext uri="{FF2B5EF4-FFF2-40B4-BE49-F238E27FC236}">
                <a16:creationId xmlns:a16="http://schemas.microsoft.com/office/drawing/2014/main" id="{1CE6DD46-5C3C-4C71-88D3-32AEA6CE2004}"/>
              </a:ext>
            </a:extLst>
          </p:cNvPr>
          <p:cNvSpPr/>
          <p:nvPr/>
        </p:nvSpPr>
        <p:spPr>
          <a:xfrm>
            <a:off x="5349742" y="4404836"/>
            <a:ext cx="3794258" cy="738664"/>
          </a:xfrm>
          <a:prstGeom prst="rect">
            <a:avLst/>
          </a:prstGeom>
        </p:spPr>
        <p:txBody>
          <a:bodyPr wrap="square">
            <a:spAutoFit/>
          </a:bodyPr>
          <a:lstStyle/>
          <a:p>
            <a:r>
              <a:rPr lang="en-AU" sz="2800" b="1" dirty="0">
                <a:solidFill>
                  <a:schemeClr val="dk2"/>
                </a:solidFill>
                <a:latin typeface="Helvetica"/>
                <a:ea typeface="Helvetica"/>
                <a:cs typeface="Helvetica"/>
                <a:sym typeface="Helvetica"/>
              </a:rPr>
              <a:t>For more information</a:t>
            </a:r>
            <a:br>
              <a:rPr lang="en-AU" sz="2800" b="1" dirty="0">
                <a:solidFill>
                  <a:schemeClr val="dk2"/>
                </a:solidFill>
                <a:latin typeface="Helvetica"/>
                <a:ea typeface="Helvetica"/>
                <a:cs typeface="Helvetica"/>
                <a:sym typeface="Helvetica"/>
              </a:rPr>
            </a:br>
            <a:r>
              <a:rPr lang="en-AU" dirty="0">
                <a:solidFill>
                  <a:schemeClr val="dk2"/>
                </a:solidFill>
                <a:latin typeface="Helvetica"/>
                <a:ea typeface="Helvetica"/>
                <a:cs typeface="Helvetica"/>
                <a:sym typeface="Helvetica"/>
                <a:hlinkClick r:id="rId5"/>
              </a:rPr>
              <a:t>Anneliese.Synnot@monash.edu</a:t>
            </a:r>
            <a:r>
              <a:rPr lang="en-AU" dirty="0">
                <a:solidFill>
                  <a:schemeClr val="dk2"/>
                </a:solidFill>
                <a:latin typeface="Helvetica"/>
                <a:ea typeface="Helvetica"/>
                <a:cs typeface="Helvetica"/>
                <a:sym typeface="Helvetica"/>
              </a:rPr>
              <a:t> </a:t>
            </a:r>
            <a:endParaRPr lang="en-AU" dirty="0"/>
          </a:p>
        </p:txBody>
      </p:sp>
    </p:spTree>
    <p:extLst>
      <p:ext uri="{BB962C8B-B14F-4D97-AF65-F5344CB8AC3E}">
        <p14:creationId xmlns:p14="http://schemas.microsoft.com/office/powerpoint/2010/main" val="95239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5" name="Google Shape;65;p14"/>
          <p:cNvSpPr txBox="1">
            <a:spLocks noGrp="1"/>
          </p:cNvSpPr>
          <p:nvPr>
            <p:ph type="ctrTitle"/>
          </p:nvPr>
        </p:nvSpPr>
        <p:spPr>
          <a:xfrm>
            <a:off x="1414984" y="174225"/>
            <a:ext cx="7310728" cy="68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AU" sz="3233" b="1" dirty="0">
                <a:solidFill>
                  <a:schemeClr val="dk2"/>
                </a:solidFill>
                <a:latin typeface="Helvetica"/>
                <a:ea typeface="Helvetica"/>
                <a:cs typeface="Helvetica"/>
                <a:sym typeface="Helvetica"/>
              </a:rPr>
              <a:t>About the LEAPP guidelines</a:t>
            </a:r>
            <a:endParaRPr sz="3900" dirty="0">
              <a:latin typeface="Helvetica"/>
              <a:ea typeface="Helvetica"/>
              <a:cs typeface="Helvetica"/>
              <a:sym typeface="Helvetica"/>
            </a:endParaRPr>
          </a:p>
        </p:txBody>
      </p:sp>
      <p:sp>
        <p:nvSpPr>
          <p:cNvPr id="66" name="Google Shape;66;p14"/>
          <p:cNvSpPr txBox="1">
            <a:spLocks noGrp="1"/>
          </p:cNvSpPr>
          <p:nvPr>
            <p:ph type="subTitle" idx="1"/>
          </p:nvPr>
        </p:nvSpPr>
        <p:spPr>
          <a:xfrm>
            <a:off x="840826" y="1451382"/>
            <a:ext cx="7729016" cy="2669782"/>
          </a:xfrm>
          <a:prstGeom prst="rect">
            <a:avLst/>
          </a:prstGeom>
        </p:spPr>
        <p:txBody>
          <a:bodyPr spcFirstLastPara="1" wrap="square" lIns="91425" tIns="91425" rIns="91425" bIns="91425" anchor="t" anchorCtr="0">
            <a:normAutofit fontScale="85000" lnSpcReduction="20000"/>
          </a:bodyPr>
          <a:lstStyle/>
          <a:p>
            <a:pPr marL="285750" lvl="0" indent="-285750" algn="l" rtl="0">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Five-year living guideline development program (2023 – 2028)</a:t>
            </a:r>
          </a:p>
          <a:p>
            <a:pPr marL="285750" lvl="0" indent="-285750" algn="l" rtl="0">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To develop and maintain Australian national pregnancy and postnatal care guidelines</a:t>
            </a:r>
          </a:p>
          <a:p>
            <a:pPr marL="285750" lvl="0" indent="-285750" algn="l" rtl="0">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Partnership led by:</a:t>
            </a:r>
          </a:p>
          <a:p>
            <a:pPr marL="742950" lvl="1" indent="-285750" algn="l">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Australian Living Evidence Collaboration (ALEC, Monash)</a:t>
            </a:r>
          </a:p>
          <a:p>
            <a:pPr marL="742950" lvl="1" indent="-285750" algn="l">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Australian College of Midwives</a:t>
            </a:r>
          </a:p>
          <a:p>
            <a:pPr marL="742950" lvl="1" indent="-285750" algn="l">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Royal Australian and New Zealand College of Obstetricians and </a:t>
            </a:r>
            <a:r>
              <a:rPr lang="en-US" sz="1800" dirty="0" err="1">
                <a:latin typeface="Helvetica Neue"/>
                <a:ea typeface="Helvetica Neue"/>
                <a:cs typeface="Helvetica Neue"/>
                <a:sym typeface="Helvetica Neue"/>
              </a:rPr>
              <a:t>Gynaecologists</a:t>
            </a:r>
            <a:endParaRPr lang="en-US" sz="1800" dirty="0">
              <a:latin typeface="Helvetica Neue"/>
              <a:ea typeface="Helvetica Neue"/>
              <a:cs typeface="Helvetica Neue"/>
              <a:sym typeface="Helvetica Neue"/>
            </a:endParaRPr>
          </a:p>
          <a:p>
            <a:pPr marL="285750" lvl="0" indent="-285750" algn="l" rtl="0">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24 member </a:t>
            </a:r>
            <a:r>
              <a:rPr lang="en-US" sz="1800" dirty="0" err="1">
                <a:latin typeface="Helvetica Neue"/>
                <a:ea typeface="Helvetica Neue"/>
                <a:cs typeface="Helvetica Neue"/>
                <a:sym typeface="Helvetica Neue"/>
              </a:rPr>
              <a:t>organisations</a:t>
            </a:r>
            <a:r>
              <a:rPr lang="en-US" sz="1800" dirty="0">
                <a:latin typeface="Helvetica Neue"/>
                <a:ea typeface="Helvetica Neue"/>
                <a:cs typeface="Helvetica Neue"/>
                <a:sym typeface="Helvetica Neue"/>
              </a:rPr>
              <a:t> (including Maternity Consumer Network)</a:t>
            </a: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spTree>
    <p:extLst>
      <p:ext uri="{BB962C8B-B14F-4D97-AF65-F5344CB8AC3E}">
        <p14:creationId xmlns:p14="http://schemas.microsoft.com/office/powerpoint/2010/main" val="175951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6" name="Google Shape;66;p14"/>
          <p:cNvSpPr txBox="1">
            <a:spLocks noGrp="1"/>
          </p:cNvSpPr>
          <p:nvPr>
            <p:ph type="subTitle" idx="1"/>
          </p:nvPr>
        </p:nvSpPr>
        <p:spPr>
          <a:xfrm>
            <a:off x="107524" y="1282828"/>
            <a:ext cx="2444225" cy="3713922"/>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600"/>
              </a:spcAft>
              <a:buSzPct val="100000"/>
              <a:buFont typeface="Arial" panose="020B0604020202020204" pitchFamily="34" charset="0"/>
              <a:buChar char="•"/>
            </a:pPr>
            <a:r>
              <a:rPr lang="en-US" sz="1800" dirty="0">
                <a:latin typeface="Helvetica Neue"/>
                <a:ea typeface="Helvetica Neue"/>
                <a:cs typeface="Helvetica Neue"/>
                <a:sym typeface="Helvetica Neue"/>
              </a:rPr>
              <a:t>Living guidelines retain the core guideline development steps</a:t>
            </a:r>
          </a:p>
          <a:p>
            <a:pPr marL="285750" lvl="0" indent="-285750" algn="l" rtl="0">
              <a:spcBef>
                <a:spcPts val="600"/>
              </a:spcBef>
              <a:spcAft>
                <a:spcPts val="600"/>
              </a:spcAft>
              <a:buSzPct val="100000"/>
              <a:buFont typeface="Arial" panose="020B0604020202020204" pitchFamily="34" charset="0"/>
              <a:buChar char="•"/>
            </a:pPr>
            <a:endParaRPr lang="en-US" sz="900" dirty="0">
              <a:latin typeface="Helvetica Neue"/>
              <a:ea typeface="Helvetica Neue"/>
              <a:cs typeface="Helvetica Neue"/>
              <a:sym typeface="Helvetica Neue"/>
            </a:endParaRPr>
          </a:p>
          <a:p>
            <a:pPr marL="285750" lvl="0" indent="-285750" algn="l">
              <a:spcBef>
                <a:spcPts val="600"/>
              </a:spcBef>
              <a:spcAft>
                <a:spcPts val="600"/>
              </a:spcAft>
              <a:buSzPct val="100000"/>
              <a:buFont typeface="Arial" panose="020B0604020202020204" pitchFamily="34" charset="0"/>
              <a:buChar char="•"/>
            </a:pPr>
            <a:r>
              <a:rPr lang="en-AU" sz="1800" dirty="0">
                <a:latin typeface="Helvetica Neue"/>
              </a:rPr>
              <a:t>They involve continual evidence searches and rapid updates to recommendations</a:t>
            </a:r>
            <a:endParaRPr lang="en-US" sz="1800" dirty="0">
              <a:latin typeface="Helvetica Neue"/>
              <a:sym typeface="Helvetica Neue"/>
            </a:endParaRPr>
          </a:p>
        </p:txBody>
      </p:sp>
      <p:pic>
        <p:nvPicPr>
          <p:cNvPr id="1026" name="Picture 2" descr="https://lh7-rt.googleusercontent.com/slidesz/AGV_vUebBSlmElPcet3diXJucg8aSpDvPC-OW1uW1F7yDhj-s4T9Ay4_sMyiENINAKO940XzjGlWGAXZMiz_r_SbKCrPt92uOLEJlml2h9ucfmTi_I45Po9wOJ6oH2PNJPGBZfKGkwkd6s8nCQb6YiFqF9Pm3ykQs6_vLWPtK03eq27-G6oXhSTVeA=s2048?key=aQyhbVtngMrMw3Y9Ls0PzQ">
            <a:extLst>
              <a:ext uri="{FF2B5EF4-FFF2-40B4-BE49-F238E27FC236}">
                <a16:creationId xmlns:a16="http://schemas.microsoft.com/office/drawing/2014/main" id="{6448C507-94CD-43D5-895E-441B333DE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239" y="514750"/>
            <a:ext cx="6518487" cy="46612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5;p14">
            <a:extLst>
              <a:ext uri="{FF2B5EF4-FFF2-40B4-BE49-F238E27FC236}">
                <a16:creationId xmlns:a16="http://schemas.microsoft.com/office/drawing/2014/main" id="{598A5375-7D20-47B1-AEFB-58D3246DF6C2}"/>
              </a:ext>
            </a:extLst>
          </p:cNvPr>
          <p:cNvSpPr txBox="1">
            <a:spLocks noGrp="1"/>
          </p:cNvSpPr>
          <p:nvPr>
            <p:ph type="ctrTitle"/>
          </p:nvPr>
        </p:nvSpPr>
        <p:spPr>
          <a:xfrm>
            <a:off x="300564" y="472828"/>
            <a:ext cx="3001436" cy="68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AU" sz="3233" b="1" dirty="0">
                <a:solidFill>
                  <a:schemeClr val="dk2"/>
                </a:solidFill>
                <a:latin typeface="Helvetica"/>
                <a:ea typeface="Helvetica"/>
                <a:cs typeface="Helvetica"/>
                <a:sym typeface="Helvetica"/>
              </a:rPr>
              <a:t>Living guidelines</a:t>
            </a:r>
            <a:endParaRPr sz="3900" dirty="0">
              <a:latin typeface="Helvetica"/>
              <a:ea typeface="Helvetica"/>
              <a:cs typeface="Helvetica"/>
              <a:sym typeface="Helvetica"/>
            </a:endParaRPr>
          </a:p>
        </p:txBody>
      </p:sp>
    </p:spTree>
    <p:extLst>
      <p:ext uri="{BB962C8B-B14F-4D97-AF65-F5344CB8AC3E}">
        <p14:creationId xmlns:p14="http://schemas.microsoft.com/office/powerpoint/2010/main" val="340033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C3E1-4DEC-40AA-A5F1-7BB499A9E721}"/>
              </a:ext>
            </a:extLst>
          </p:cNvPr>
          <p:cNvSpPr>
            <a:spLocks noGrp="1"/>
          </p:cNvSpPr>
          <p:nvPr>
            <p:ph type="title"/>
          </p:nvPr>
        </p:nvSpPr>
        <p:spPr>
          <a:xfrm>
            <a:off x="311700" y="2150850"/>
            <a:ext cx="6546300" cy="841800"/>
          </a:xfrm>
        </p:spPr>
        <p:txBody>
          <a:bodyPr>
            <a:normAutofit fontScale="90000"/>
          </a:bodyPr>
          <a:lstStyle/>
          <a:p>
            <a:pPr algn="l"/>
            <a:r>
              <a:rPr lang="en-US" sz="1800" dirty="0"/>
              <a:t>Leading maternity consumer organization (&gt;1100 members and member </a:t>
            </a:r>
            <a:r>
              <a:rPr lang="en-US" sz="1800" dirty="0" err="1"/>
              <a:t>organisations</a:t>
            </a:r>
            <a:r>
              <a:rPr lang="en-US" sz="1800" dirty="0"/>
              <a:t>)</a:t>
            </a:r>
            <a:br>
              <a:rPr lang="en-US" sz="1800" dirty="0"/>
            </a:br>
            <a:r>
              <a:rPr lang="en-US" sz="1800" dirty="0"/>
              <a:t>High socials engagement- Instagram and </a:t>
            </a:r>
            <a:r>
              <a:rPr lang="en-US" sz="1800" dirty="0" err="1"/>
              <a:t>facebook</a:t>
            </a:r>
            <a:br>
              <a:rPr lang="en-US" sz="1800" dirty="0"/>
            </a:br>
            <a:br>
              <a:rPr lang="en-US" sz="1800" dirty="0"/>
            </a:br>
            <a:br>
              <a:rPr lang="en-US" sz="1800" dirty="0"/>
            </a:br>
            <a:br>
              <a:rPr lang="en-US" sz="1800" dirty="0"/>
            </a:br>
            <a:r>
              <a:rPr lang="en-US" sz="1800" b="1" dirty="0"/>
              <a:t>Education</a:t>
            </a:r>
            <a:r>
              <a:rPr lang="en-US" sz="1800" dirty="0"/>
              <a:t>- training for staff, rights</a:t>
            </a:r>
            <a:br>
              <a:rPr lang="en-US" sz="1800" dirty="0"/>
            </a:br>
            <a:r>
              <a:rPr lang="en-US" sz="1800" b="1" dirty="0"/>
              <a:t>Advocacy</a:t>
            </a:r>
            <a:r>
              <a:rPr lang="en-US" sz="1800" dirty="0"/>
              <a:t>- improving maternity services for women</a:t>
            </a:r>
            <a:br>
              <a:rPr lang="en-US" sz="1800" dirty="0"/>
            </a:br>
            <a:r>
              <a:rPr lang="en-US" sz="1800" b="1" dirty="0"/>
              <a:t>Advisory</a:t>
            </a:r>
            <a:r>
              <a:rPr lang="en-US" sz="1800" dirty="0"/>
              <a:t>- government and various consumer reps</a:t>
            </a:r>
            <a:endParaRPr lang="en-AU" sz="1800" dirty="0"/>
          </a:p>
        </p:txBody>
      </p:sp>
      <p:graphicFrame>
        <p:nvGraphicFramePr>
          <p:cNvPr id="5" name="Diagram 4">
            <a:extLst>
              <a:ext uri="{FF2B5EF4-FFF2-40B4-BE49-F238E27FC236}">
                <a16:creationId xmlns:a16="http://schemas.microsoft.com/office/drawing/2014/main" id="{815955C3-2FB8-3891-79EB-81D293DF8C2A}"/>
              </a:ext>
            </a:extLst>
          </p:cNvPr>
          <p:cNvGraphicFramePr/>
          <p:nvPr>
            <p:extLst/>
          </p:nvPr>
        </p:nvGraphicFramePr>
        <p:xfrm>
          <a:off x="5002696" y="914400"/>
          <a:ext cx="4807226" cy="308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logo with blue and orange text&#10;&#10;Description automatically generated">
            <a:extLst>
              <a:ext uri="{FF2B5EF4-FFF2-40B4-BE49-F238E27FC236}">
                <a16:creationId xmlns:a16="http://schemas.microsoft.com/office/drawing/2014/main" id="{8CA2A3B2-B015-8C00-132E-9F35AA62BE42}"/>
              </a:ext>
            </a:extLst>
          </p:cNvPr>
          <p:cNvPicPr>
            <a:picLocks noChangeAspect="1"/>
          </p:cNvPicPr>
          <p:nvPr/>
        </p:nvPicPr>
        <p:blipFill>
          <a:blip r:embed="rId7"/>
          <a:stretch>
            <a:fillRect/>
          </a:stretch>
        </p:blipFill>
        <p:spPr>
          <a:xfrm>
            <a:off x="1791133" y="-268357"/>
            <a:ext cx="3770531" cy="2189118"/>
          </a:xfrm>
          <a:prstGeom prst="rect">
            <a:avLst/>
          </a:prstGeom>
        </p:spPr>
      </p:pic>
    </p:spTree>
    <p:extLst>
      <p:ext uri="{BB962C8B-B14F-4D97-AF65-F5344CB8AC3E}">
        <p14:creationId xmlns:p14="http://schemas.microsoft.com/office/powerpoint/2010/main" val="93800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5" name="Google Shape;65;p14"/>
          <p:cNvSpPr txBox="1">
            <a:spLocks noGrp="1"/>
          </p:cNvSpPr>
          <p:nvPr>
            <p:ph type="ctrTitle"/>
          </p:nvPr>
        </p:nvSpPr>
        <p:spPr>
          <a:xfrm>
            <a:off x="297819" y="978180"/>
            <a:ext cx="7310728" cy="68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AU" sz="3233" b="1" dirty="0">
                <a:solidFill>
                  <a:schemeClr val="dk2"/>
                </a:solidFill>
                <a:latin typeface="Helvetica"/>
                <a:ea typeface="Helvetica"/>
                <a:cs typeface="Helvetica"/>
                <a:sym typeface="Helvetica"/>
              </a:rPr>
              <a:t>Health equity</a:t>
            </a:r>
            <a:endParaRPr sz="3900" dirty="0">
              <a:latin typeface="Helvetica"/>
              <a:ea typeface="Helvetica"/>
              <a:cs typeface="Helvetica"/>
              <a:sym typeface="Helvetica"/>
            </a:endParaRPr>
          </a:p>
        </p:txBody>
      </p:sp>
      <p:sp>
        <p:nvSpPr>
          <p:cNvPr id="66" name="Google Shape;66;p14"/>
          <p:cNvSpPr txBox="1">
            <a:spLocks noGrp="1"/>
          </p:cNvSpPr>
          <p:nvPr>
            <p:ph type="subTitle" idx="1"/>
          </p:nvPr>
        </p:nvSpPr>
        <p:spPr>
          <a:xfrm>
            <a:off x="110815" y="1683537"/>
            <a:ext cx="5307009" cy="2669782"/>
          </a:xfrm>
          <a:prstGeom prst="rect">
            <a:avLst/>
          </a:prstGeom>
        </p:spPr>
        <p:txBody>
          <a:bodyPr spcFirstLastPara="1" wrap="square" lIns="91425" tIns="91425" rIns="91425" bIns="91425" anchor="t" anchorCtr="0">
            <a:normAutofit/>
          </a:bodyPr>
          <a:lstStyle/>
          <a:p>
            <a:pPr marL="285750" lvl="0" indent="-285750" algn="l">
              <a:spcBef>
                <a:spcPts val="600"/>
              </a:spcBef>
              <a:spcAft>
                <a:spcPts val="600"/>
              </a:spcAft>
              <a:buSzPct val="100000"/>
              <a:buFont typeface="Arial" panose="020B0604020202020204" pitchFamily="34" charset="0"/>
              <a:buChar char="•"/>
            </a:pPr>
            <a:r>
              <a:rPr lang="en-US" sz="2000" dirty="0"/>
              <a:t>Guideline recommendations are not always universally applicable across populations and patient groups.</a:t>
            </a:r>
            <a:r>
              <a:rPr lang="en-US" sz="2000" dirty="0">
                <a:highlight>
                  <a:srgbClr val="FFFF00"/>
                </a:highlight>
              </a:rPr>
              <a:t> </a:t>
            </a:r>
          </a:p>
          <a:p>
            <a:pPr marL="285750" lvl="0" indent="-285750" algn="l">
              <a:spcBef>
                <a:spcPts val="600"/>
              </a:spcBef>
              <a:spcAft>
                <a:spcPts val="600"/>
              </a:spcAft>
              <a:buSzPct val="100000"/>
              <a:buFont typeface="Arial" panose="020B0604020202020204" pitchFamily="34" charset="0"/>
              <a:buChar char="•"/>
            </a:pPr>
            <a:r>
              <a:rPr lang="en-US" sz="2000" dirty="0"/>
              <a:t>They may unintentionally result in poorer health outcomes for people from </a:t>
            </a:r>
            <a:r>
              <a:rPr lang="en-US" sz="2000" dirty="0" err="1"/>
              <a:t>marginalised</a:t>
            </a:r>
            <a:r>
              <a:rPr lang="en-US" sz="2000" dirty="0"/>
              <a:t> groups.</a:t>
            </a: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6" name="Picture 5">
            <a:extLst>
              <a:ext uri="{FF2B5EF4-FFF2-40B4-BE49-F238E27FC236}">
                <a16:creationId xmlns:a16="http://schemas.microsoft.com/office/drawing/2014/main" id="{1C3557CC-34AE-43D9-BA73-D5313053F7C1}"/>
              </a:ext>
            </a:extLst>
          </p:cNvPr>
          <p:cNvPicPr>
            <a:picLocks noChangeAspect="1"/>
          </p:cNvPicPr>
          <p:nvPr/>
        </p:nvPicPr>
        <p:blipFill>
          <a:blip r:embed="rId5"/>
          <a:stretch>
            <a:fillRect/>
          </a:stretch>
        </p:blipFill>
        <p:spPr>
          <a:xfrm>
            <a:off x="5307010" y="0"/>
            <a:ext cx="3726175" cy="3714968"/>
          </a:xfrm>
          <a:prstGeom prst="rect">
            <a:avLst/>
          </a:prstGeom>
        </p:spPr>
      </p:pic>
      <p:sp>
        <p:nvSpPr>
          <p:cNvPr id="7" name="Google Shape;66;p14">
            <a:extLst>
              <a:ext uri="{FF2B5EF4-FFF2-40B4-BE49-F238E27FC236}">
                <a16:creationId xmlns:a16="http://schemas.microsoft.com/office/drawing/2014/main" id="{516E83CA-181A-48EE-BD48-EE444E902E8E}"/>
              </a:ext>
            </a:extLst>
          </p:cNvPr>
          <p:cNvSpPr txBox="1">
            <a:spLocks/>
          </p:cNvSpPr>
          <p:nvPr/>
        </p:nvSpPr>
        <p:spPr>
          <a:xfrm>
            <a:off x="110815" y="3855769"/>
            <a:ext cx="8756975" cy="921981"/>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285750" indent="-285750" algn="l">
              <a:spcBef>
                <a:spcPts val="600"/>
              </a:spcBef>
              <a:spcAft>
                <a:spcPts val="600"/>
              </a:spcAft>
              <a:buSzPct val="100000"/>
              <a:buFont typeface="Arial" panose="020B0604020202020204" pitchFamily="34" charset="0"/>
              <a:buChar char="•"/>
            </a:pPr>
            <a:r>
              <a:rPr lang="en-US" sz="2000" dirty="0"/>
              <a:t>Health inequities = differences in people’s health that are unnecessary, avoidable, unfair and unjust.</a:t>
            </a:r>
            <a:endParaRPr lang="en-US" sz="2000" dirty="0">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FA5AFF05-5EA7-4CF5-B632-42F4CA184014}"/>
              </a:ext>
            </a:extLst>
          </p:cNvPr>
          <p:cNvSpPr txBox="1"/>
          <p:nvPr/>
        </p:nvSpPr>
        <p:spPr>
          <a:xfrm>
            <a:off x="4719652" y="3698240"/>
            <a:ext cx="4535166" cy="276999"/>
          </a:xfrm>
          <a:prstGeom prst="rect">
            <a:avLst/>
          </a:prstGeom>
          <a:noFill/>
        </p:spPr>
        <p:txBody>
          <a:bodyPr wrap="square" rtlCol="0">
            <a:spAutoFit/>
          </a:bodyPr>
          <a:lstStyle/>
          <a:p>
            <a:r>
              <a:rPr lang="en-AU" sz="1200" dirty="0"/>
              <a:t>https://kb.wisc.edu/instructional-resources/page.php?id=119380</a:t>
            </a:r>
          </a:p>
        </p:txBody>
      </p:sp>
      <p:sp>
        <p:nvSpPr>
          <p:cNvPr id="2" name="TextBox 1">
            <a:extLst>
              <a:ext uri="{FF2B5EF4-FFF2-40B4-BE49-F238E27FC236}">
                <a16:creationId xmlns:a16="http://schemas.microsoft.com/office/drawing/2014/main" id="{7B67FF76-E7B7-4535-B181-C96E1EDCFFCC}"/>
              </a:ext>
            </a:extLst>
          </p:cNvPr>
          <p:cNvSpPr txBox="1"/>
          <p:nvPr/>
        </p:nvSpPr>
        <p:spPr>
          <a:xfrm>
            <a:off x="5307010" y="4408418"/>
            <a:ext cx="3698886" cy="738664"/>
          </a:xfrm>
          <a:prstGeom prst="rect">
            <a:avLst/>
          </a:prstGeom>
          <a:noFill/>
        </p:spPr>
        <p:txBody>
          <a:bodyPr wrap="square" rtlCol="0">
            <a:spAutoFit/>
          </a:bodyPr>
          <a:lstStyle/>
          <a:p>
            <a:r>
              <a:rPr lang="en-US" dirty="0">
                <a:solidFill>
                  <a:schemeClr val="dk2"/>
                </a:solidFill>
              </a:rPr>
              <a:t>Dans 2007 </a:t>
            </a:r>
            <a:r>
              <a:rPr lang="en-US" i="1" dirty="0">
                <a:solidFill>
                  <a:schemeClr val="dk2"/>
                </a:solidFill>
              </a:rPr>
              <a:t>J Clin Epi</a:t>
            </a:r>
          </a:p>
          <a:p>
            <a:r>
              <a:rPr lang="en-AU" dirty="0" err="1">
                <a:solidFill>
                  <a:schemeClr val="dk2"/>
                </a:solidFill>
              </a:rPr>
              <a:t>Eslava-Schmalbach</a:t>
            </a:r>
            <a:r>
              <a:rPr lang="en-AU" dirty="0">
                <a:solidFill>
                  <a:schemeClr val="dk2"/>
                </a:solidFill>
              </a:rPr>
              <a:t> 2011 </a:t>
            </a:r>
            <a:r>
              <a:rPr lang="en-US" i="1" dirty="0">
                <a:solidFill>
                  <a:schemeClr val="dk2"/>
                </a:solidFill>
              </a:rPr>
              <a:t>Rev </a:t>
            </a:r>
            <a:r>
              <a:rPr lang="en-US" i="1" dirty="0" err="1">
                <a:solidFill>
                  <a:schemeClr val="dk2"/>
                </a:solidFill>
              </a:rPr>
              <a:t>Salud</a:t>
            </a:r>
            <a:r>
              <a:rPr lang="en-US" i="1" dirty="0">
                <a:solidFill>
                  <a:schemeClr val="dk2"/>
                </a:solidFill>
              </a:rPr>
              <a:t> Publica</a:t>
            </a:r>
          </a:p>
          <a:p>
            <a:r>
              <a:rPr lang="en-AU" dirty="0">
                <a:solidFill>
                  <a:schemeClr val="dk2"/>
                </a:solidFill>
              </a:rPr>
              <a:t>Whitehead 1992 </a:t>
            </a:r>
            <a:r>
              <a:rPr lang="en-AU" i="1" dirty="0">
                <a:solidFill>
                  <a:schemeClr val="dk2"/>
                </a:solidFill>
              </a:rPr>
              <a:t>Int J Health Serv</a:t>
            </a:r>
            <a:r>
              <a:rPr lang="en-US" i="1" dirty="0">
                <a:solidFill>
                  <a:schemeClr val="dk2"/>
                </a:solidFill>
              </a:rPr>
              <a:t> </a:t>
            </a:r>
            <a:endParaRPr lang="en-AU" i="1" dirty="0">
              <a:solidFill>
                <a:schemeClr val="dk2"/>
              </a:solidFill>
            </a:endParaRPr>
          </a:p>
        </p:txBody>
      </p:sp>
    </p:spTree>
    <p:extLst>
      <p:ext uri="{BB962C8B-B14F-4D97-AF65-F5344CB8AC3E}">
        <p14:creationId xmlns:p14="http://schemas.microsoft.com/office/powerpoint/2010/main" val="268574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5" name="Google Shape;65;p14"/>
          <p:cNvSpPr txBox="1">
            <a:spLocks noGrp="1"/>
          </p:cNvSpPr>
          <p:nvPr>
            <p:ph type="ctrTitle"/>
          </p:nvPr>
        </p:nvSpPr>
        <p:spPr>
          <a:xfrm>
            <a:off x="284480" y="1148874"/>
            <a:ext cx="6624320" cy="1324855"/>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AU" sz="3233" b="1" dirty="0">
                <a:solidFill>
                  <a:schemeClr val="dk2"/>
                </a:solidFill>
                <a:latin typeface="Helvetica"/>
                <a:ea typeface="Helvetica"/>
                <a:cs typeface="Helvetica"/>
                <a:sym typeface="Helvetica"/>
              </a:rPr>
              <a:t>Addressing health equity in guidelines</a:t>
            </a:r>
            <a:endParaRPr sz="3900" dirty="0">
              <a:latin typeface="Helvetica"/>
              <a:ea typeface="Helvetica"/>
              <a:cs typeface="Helvetica"/>
              <a:sym typeface="Helvetica"/>
            </a:endParaRPr>
          </a:p>
        </p:txBody>
      </p:sp>
      <p:sp>
        <p:nvSpPr>
          <p:cNvPr id="66" name="Google Shape;66;p14"/>
          <p:cNvSpPr txBox="1">
            <a:spLocks noGrp="1"/>
          </p:cNvSpPr>
          <p:nvPr>
            <p:ph type="subTitle" idx="1"/>
          </p:nvPr>
        </p:nvSpPr>
        <p:spPr>
          <a:xfrm>
            <a:off x="284480" y="2620845"/>
            <a:ext cx="7729016" cy="2397420"/>
          </a:xfrm>
          <a:prstGeom prst="rect">
            <a:avLst/>
          </a:prstGeom>
        </p:spPr>
        <p:txBody>
          <a:bodyPr spcFirstLastPara="1" wrap="square" lIns="91425" tIns="91425" rIns="91425" bIns="91425" anchor="t" anchorCtr="0">
            <a:normAutofit fontScale="70000" lnSpcReduction="20000"/>
          </a:bodyPr>
          <a:lstStyle/>
          <a:p>
            <a:pPr marL="285750" lvl="0" indent="-285750" algn="l">
              <a:spcBef>
                <a:spcPts val="600"/>
              </a:spcBef>
              <a:spcAft>
                <a:spcPts val="600"/>
              </a:spcAft>
              <a:buSzPct val="100000"/>
              <a:buFont typeface="Arial" panose="020B0604020202020204" pitchFamily="34" charset="0"/>
              <a:buChar char="•"/>
            </a:pPr>
            <a:r>
              <a:rPr lang="en-US" dirty="0"/>
              <a:t>Guideline developers may address equity in different ways</a:t>
            </a:r>
          </a:p>
          <a:p>
            <a:pPr marL="285750" lvl="0" indent="-285750" algn="l">
              <a:spcBef>
                <a:spcPts val="600"/>
              </a:spcBef>
              <a:spcAft>
                <a:spcPts val="600"/>
              </a:spcAft>
              <a:buSzPct val="100000"/>
              <a:buFont typeface="Arial" panose="020B0604020202020204" pitchFamily="34" charset="0"/>
              <a:buChar char="•"/>
            </a:pPr>
            <a:r>
              <a:rPr lang="en-US" dirty="0"/>
              <a:t>One approach is to directly engage consumers from diverse backgrounds in the guideline development process.</a:t>
            </a:r>
          </a:p>
          <a:p>
            <a:pPr marL="285750" lvl="0" indent="-285750" algn="l">
              <a:spcBef>
                <a:spcPts val="600"/>
              </a:spcBef>
              <a:spcAft>
                <a:spcPts val="600"/>
              </a:spcAft>
              <a:buSzPct val="100000"/>
              <a:buFont typeface="Arial" panose="020B0604020202020204" pitchFamily="34" charset="0"/>
              <a:buChar char="•"/>
            </a:pPr>
            <a:r>
              <a:rPr lang="en-US" dirty="0"/>
              <a:t>But recruiting and engaging diverse groups is commonly described as a challenge/limitation by guideline developers who have undertaken consumer engagement activities.</a:t>
            </a:r>
            <a:endParaRPr lang="en-US" sz="1800" dirty="0">
              <a:highlight>
                <a:srgbClr val="FFFF00"/>
              </a:highlight>
              <a:latin typeface="Helvetica Neue"/>
              <a:ea typeface="Helvetica Neue"/>
              <a:cs typeface="Helvetica Neue"/>
              <a:sym typeface="Helvetica Neue"/>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3" name="Picture 2">
            <a:extLst>
              <a:ext uri="{FF2B5EF4-FFF2-40B4-BE49-F238E27FC236}">
                <a16:creationId xmlns:a16="http://schemas.microsoft.com/office/drawing/2014/main" id="{C1633EE0-3103-49AA-BAEC-44087F3F64B2}"/>
              </a:ext>
            </a:extLst>
          </p:cNvPr>
          <p:cNvPicPr>
            <a:picLocks noChangeAspect="1"/>
          </p:cNvPicPr>
          <p:nvPr/>
        </p:nvPicPr>
        <p:blipFill>
          <a:blip r:embed="rId5"/>
          <a:stretch>
            <a:fillRect/>
          </a:stretch>
        </p:blipFill>
        <p:spPr>
          <a:xfrm>
            <a:off x="6039827" y="95700"/>
            <a:ext cx="3104174" cy="2397420"/>
          </a:xfrm>
          <a:prstGeom prst="rect">
            <a:avLst/>
          </a:prstGeom>
        </p:spPr>
      </p:pic>
      <p:sp>
        <p:nvSpPr>
          <p:cNvPr id="7" name="TextBox 6">
            <a:extLst>
              <a:ext uri="{FF2B5EF4-FFF2-40B4-BE49-F238E27FC236}">
                <a16:creationId xmlns:a16="http://schemas.microsoft.com/office/drawing/2014/main" id="{DED832BF-C4E5-42DB-9959-4E4CC84B49B5}"/>
              </a:ext>
            </a:extLst>
          </p:cNvPr>
          <p:cNvSpPr txBox="1"/>
          <p:nvPr/>
        </p:nvSpPr>
        <p:spPr>
          <a:xfrm>
            <a:off x="6729307" y="4524580"/>
            <a:ext cx="2272453" cy="523220"/>
          </a:xfrm>
          <a:prstGeom prst="rect">
            <a:avLst/>
          </a:prstGeom>
          <a:noFill/>
        </p:spPr>
        <p:txBody>
          <a:bodyPr wrap="square" rtlCol="0">
            <a:spAutoFit/>
          </a:bodyPr>
          <a:lstStyle/>
          <a:p>
            <a:r>
              <a:rPr lang="en-US" dirty="0" err="1">
                <a:solidFill>
                  <a:schemeClr val="dk2"/>
                </a:solidFill>
              </a:rPr>
              <a:t>Akl</a:t>
            </a:r>
            <a:r>
              <a:rPr lang="en-US" dirty="0">
                <a:solidFill>
                  <a:schemeClr val="dk2"/>
                </a:solidFill>
              </a:rPr>
              <a:t> 2007 </a:t>
            </a:r>
            <a:r>
              <a:rPr lang="en-US" i="1" dirty="0">
                <a:solidFill>
                  <a:schemeClr val="dk2"/>
                </a:solidFill>
              </a:rPr>
              <a:t>J Clin Epi</a:t>
            </a:r>
          </a:p>
          <a:p>
            <a:r>
              <a:rPr lang="en-US" dirty="0">
                <a:solidFill>
                  <a:schemeClr val="dk2"/>
                </a:solidFill>
              </a:rPr>
              <a:t>Synnot 2022 </a:t>
            </a:r>
            <a:r>
              <a:rPr lang="en-US" i="1" dirty="0">
                <a:solidFill>
                  <a:schemeClr val="dk2"/>
                </a:solidFill>
              </a:rPr>
              <a:t>BMJ Open</a:t>
            </a:r>
          </a:p>
        </p:txBody>
      </p:sp>
    </p:spTree>
    <p:extLst>
      <p:ext uri="{BB962C8B-B14F-4D97-AF65-F5344CB8AC3E}">
        <p14:creationId xmlns:p14="http://schemas.microsoft.com/office/powerpoint/2010/main" val="197796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sp>
        <p:nvSpPr>
          <p:cNvPr id="66" name="Google Shape;66;p14"/>
          <p:cNvSpPr txBox="1">
            <a:spLocks noGrp="1"/>
          </p:cNvSpPr>
          <p:nvPr>
            <p:ph type="subTitle" idx="1"/>
          </p:nvPr>
        </p:nvSpPr>
        <p:spPr>
          <a:xfrm>
            <a:off x="1486200" y="2264049"/>
            <a:ext cx="6416352" cy="2583014"/>
          </a:xfrm>
          <a:prstGeom prst="rect">
            <a:avLst/>
          </a:prstGeom>
        </p:spPr>
        <p:txBody>
          <a:bodyPr spcFirstLastPara="1" wrap="square" lIns="91425" tIns="91425" rIns="91425" bIns="91425" anchor="t" anchorCtr="0">
            <a:normAutofit fontScale="77500" lnSpcReduction="20000"/>
          </a:bodyPr>
          <a:lstStyle/>
          <a:p>
            <a:pPr marL="342900" lvl="0" algn="l" rtl="0">
              <a:spcBef>
                <a:spcPts val="600"/>
              </a:spcBef>
              <a:spcAft>
                <a:spcPts val="600"/>
              </a:spcAft>
              <a:buSzPct val="100000"/>
              <a:buFont typeface="Wingdings" panose="05000000000000000000" pitchFamily="2" charset="2"/>
              <a:buChar char="v"/>
            </a:pPr>
            <a:r>
              <a:rPr lang="en-US" sz="1979" dirty="0" err="1">
                <a:latin typeface="Helvetica Neue"/>
                <a:ea typeface="Helvetica Neue"/>
                <a:cs typeface="Helvetica Neue"/>
                <a:sym typeface="Helvetica Neue"/>
              </a:rPr>
              <a:t>Organisationa</a:t>
            </a:r>
            <a:r>
              <a:rPr lang="en-AU" sz="1979" dirty="0">
                <a:latin typeface="Helvetica Neue"/>
                <a:ea typeface="Helvetica Neue"/>
                <a:cs typeface="Helvetica Neue"/>
                <a:sym typeface="Helvetica Neue"/>
              </a:rPr>
              <a:t>l partnerships</a:t>
            </a:r>
          </a:p>
          <a:p>
            <a:pPr marL="342900" algn="l">
              <a:spcBef>
                <a:spcPts val="600"/>
              </a:spcBef>
              <a:spcAft>
                <a:spcPts val="600"/>
              </a:spcAft>
              <a:buSzPct val="100000"/>
              <a:buFont typeface="Wingdings" panose="05000000000000000000" pitchFamily="2" charset="2"/>
              <a:buChar char="v"/>
            </a:pPr>
            <a:r>
              <a:rPr lang="en-US" sz="1979" dirty="0">
                <a:latin typeface="Helvetica Neue"/>
                <a:ea typeface="Helvetica Neue"/>
                <a:cs typeface="Helvetica Neue"/>
                <a:sym typeface="Helvetica Neue"/>
              </a:rPr>
              <a:t>C</a:t>
            </a:r>
            <a:r>
              <a:rPr lang="en-AU" sz="1979" dirty="0">
                <a:latin typeface="Helvetica Neue"/>
                <a:ea typeface="Helvetica Neue"/>
                <a:cs typeface="Helvetica Neue"/>
                <a:sym typeface="Helvetica Neue"/>
              </a:rPr>
              <a:t>o-design the engagement</a:t>
            </a:r>
          </a:p>
          <a:p>
            <a:pPr marL="342900" lvl="0" algn="l" rtl="0">
              <a:spcBef>
                <a:spcPts val="600"/>
              </a:spcBef>
              <a:spcAft>
                <a:spcPts val="600"/>
              </a:spcAft>
              <a:buSzPct val="100000"/>
              <a:buFont typeface="Wingdings" panose="05000000000000000000" pitchFamily="2" charset="2"/>
              <a:buChar char="v"/>
            </a:pPr>
            <a:r>
              <a:rPr lang="en-AU" sz="1979" dirty="0">
                <a:latin typeface="Helvetica Neue"/>
                <a:ea typeface="Helvetica Neue"/>
                <a:cs typeface="Helvetica Neue"/>
                <a:sym typeface="Helvetica Neue"/>
              </a:rPr>
              <a:t>Tailored recruitment via partner organisations</a:t>
            </a:r>
          </a:p>
          <a:p>
            <a:pPr marL="342900" lvl="0" algn="l" rtl="0">
              <a:spcBef>
                <a:spcPts val="600"/>
              </a:spcBef>
              <a:spcAft>
                <a:spcPts val="600"/>
              </a:spcAft>
              <a:buSzPct val="100000"/>
              <a:buFont typeface="Wingdings" panose="05000000000000000000" pitchFamily="2" charset="2"/>
              <a:buChar char="v"/>
            </a:pPr>
            <a:r>
              <a:rPr lang="en-US" sz="1979" dirty="0">
                <a:latin typeface="Helvetica Neue"/>
                <a:ea typeface="Helvetica Neue"/>
                <a:cs typeface="Helvetica Neue"/>
                <a:sym typeface="Helvetica Neue"/>
              </a:rPr>
              <a:t>Provide clear expectations and offer additional training and support</a:t>
            </a:r>
          </a:p>
          <a:p>
            <a:pPr marL="342900" lvl="0" algn="l" rtl="0">
              <a:spcBef>
                <a:spcPts val="600"/>
              </a:spcBef>
              <a:spcAft>
                <a:spcPts val="600"/>
              </a:spcAft>
              <a:buSzPct val="100000"/>
              <a:buFont typeface="Wingdings" panose="05000000000000000000" pitchFamily="2" charset="2"/>
              <a:buChar char="v"/>
            </a:pPr>
            <a:r>
              <a:rPr lang="en-US" sz="1979" dirty="0">
                <a:latin typeface="Helvetica Neue"/>
                <a:ea typeface="Helvetica Neue"/>
                <a:cs typeface="Helvetica Neue"/>
                <a:sym typeface="Helvetica Neue"/>
              </a:rPr>
              <a:t>Guideline personnel are skilled and culturally sensitive</a:t>
            </a:r>
          </a:p>
          <a:p>
            <a:pPr marL="342900" lvl="0" algn="l" rtl="0">
              <a:spcBef>
                <a:spcPts val="600"/>
              </a:spcBef>
              <a:spcAft>
                <a:spcPts val="600"/>
              </a:spcAft>
              <a:buSzPct val="100000"/>
              <a:buFont typeface="Wingdings" panose="05000000000000000000" pitchFamily="2" charset="2"/>
              <a:buChar char="v"/>
            </a:pPr>
            <a:r>
              <a:rPr lang="en-US" sz="1979" dirty="0">
                <a:latin typeface="Helvetica Neue"/>
                <a:ea typeface="Helvetica Neue"/>
                <a:cs typeface="Helvetica Neue"/>
                <a:sym typeface="Helvetica Neue"/>
              </a:rPr>
              <a:t>Include more people / consumer-only activities (creates safe spaces)</a:t>
            </a:r>
          </a:p>
          <a:p>
            <a:pPr marL="342900" lvl="0" algn="l" rtl="0">
              <a:spcBef>
                <a:spcPts val="600"/>
              </a:spcBef>
              <a:spcAft>
                <a:spcPts val="600"/>
              </a:spcAft>
              <a:buSzPct val="100000"/>
              <a:buFont typeface="Wingdings" panose="05000000000000000000" pitchFamily="2" charset="2"/>
              <a:buChar char="v"/>
            </a:pPr>
            <a:r>
              <a:rPr lang="en-US" sz="1979" dirty="0">
                <a:latin typeface="Helvetica Neue"/>
                <a:ea typeface="Helvetica Neue"/>
                <a:cs typeface="Helvetica Neue"/>
                <a:sym typeface="Helvetica Neue"/>
              </a:rPr>
              <a:t>Reduce barriers to involvement (e.g. offer payment, flexible methods)</a:t>
            </a:r>
          </a:p>
          <a:p>
            <a:pPr marL="342900" lvl="0" algn="l" rtl="0">
              <a:spcBef>
                <a:spcPts val="0"/>
              </a:spcBef>
              <a:spcAft>
                <a:spcPts val="0"/>
              </a:spcAft>
              <a:buSzPts val="935"/>
              <a:buFont typeface="Arial" panose="020B0604020202020204" pitchFamily="34" charset="0"/>
              <a:buChar char="•"/>
            </a:pPr>
            <a:endParaRPr sz="1979" dirty="0">
              <a:latin typeface="Helvetica Neue"/>
              <a:ea typeface="Helvetica Neue"/>
              <a:cs typeface="Helvetica Neue"/>
              <a:sym typeface="Helvetica Neue"/>
            </a:endParaRPr>
          </a:p>
        </p:txBody>
      </p:sp>
      <p:pic>
        <p:nvPicPr>
          <p:cNvPr id="67" name="Google Shape;67;p14"/>
          <p:cNvPicPr preferRelativeResize="0"/>
          <p:nvPr/>
        </p:nvPicPr>
        <p:blipFill>
          <a:blip r:embed="rId4">
            <a:alphaModFix/>
          </a:blip>
          <a:stretch>
            <a:fillRect/>
          </a:stretch>
        </p:blipFill>
        <p:spPr>
          <a:xfrm>
            <a:off x="0" y="-126875"/>
            <a:ext cx="1339550" cy="1339550"/>
          </a:xfrm>
          <a:prstGeom prst="rect">
            <a:avLst/>
          </a:prstGeom>
          <a:noFill/>
          <a:ln>
            <a:noFill/>
          </a:ln>
        </p:spPr>
      </p:pic>
      <p:pic>
        <p:nvPicPr>
          <p:cNvPr id="2" name="Picture 1">
            <a:extLst>
              <a:ext uri="{FF2B5EF4-FFF2-40B4-BE49-F238E27FC236}">
                <a16:creationId xmlns:a16="http://schemas.microsoft.com/office/drawing/2014/main" id="{CB457DEB-BC83-4E37-8AA1-EC16F18EAB68}"/>
              </a:ext>
            </a:extLst>
          </p:cNvPr>
          <p:cNvPicPr>
            <a:picLocks noChangeAspect="1"/>
          </p:cNvPicPr>
          <p:nvPr/>
        </p:nvPicPr>
        <p:blipFill>
          <a:blip r:embed="rId5"/>
          <a:stretch>
            <a:fillRect/>
          </a:stretch>
        </p:blipFill>
        <p:spPr>
          <a:xfrm>
            <a:off x="1500193" y="272350"/>
            <a:ext cx="6800707" cy="1796778"/>
          </a:xfrm>
          <a:prstGeom prst="rect">
            <a:avLst/>
          </a:prstGeom>
        </p:spPr>
      </p:pic>
    </p:spTree>
    <p:extLst>
      <p:ext uri="{BB962C8B-B14F-4D97-AF65-F5344CB8AC3E}">
        <p14:creationId xmlns:p14="http://schemas.microsoft.com/office/powerpoint/2010/main" val="123407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272350"/>
            <a:ext cx="9144003" cy="4871162"/>
          </a:xfrm>
          <a:prstGeom prst="rect">
            <a:avLst/>
          </a:prstGeom>
          <a:noFill/>
          <a:ln>
            <a:noFill/>
          </a:ln>
        </p:spPr>
      </p:pic>
      <p:pic>
        <p:nvPicPr>
          <p:cNvPr id="8" name="Picture 7">
            <a:extLst>
              <a:ext uri="{FF2B5EF4-FFF2-40B4-BE49-F238E27FC236}">
                <a16:creationId xmlns:a16="http://schemas.microsoft.com/office/drawing/2014/main" id="{0988E3D6-CFF4-4146-A211-2EC71DD17982}"/>
              </a:ext>
            </a:extLst>
          </p:cNvPr>
          <p:cNvPicPr>
            <a:picLocks noChangeAspect="1"/>
          </p:cNvPicPr>
          <p:nvPr/>
        </p:nvPicPr>
        <p:blipFill rotWithShape="1">
          <a:blip r:embed="rId4"/>
          <a:srcRect l="14565" r="14930"/>
          <a:stretch/>
        </p:blipFill>
        <p:spPr>
          <a:xfrm>
            <a:off x="4714036" y="272350"/>
            <a:ext cx="4429964" cy="4871150"/>
          </a:xfrm>
          <a:prstGeom prst="rect">
            <a:avLst/>
          </a:prstGeom>
        </p:spPr>
      </p:pic>
      <p:sp>
        <p:nvSpPr>
          <p:cNvPr id="3" name="Rectangle 2">
            <a:extLst>
              <a:ext uri="{FF2B5EF4-FFF2-40B4-BE49-F238E27FC236}">
                <a16:creationId xmlns:a16="http://schemas.microsoft.com/office/drawing/2014/main" id="{34F51D59-90D4-409D-A8DB-2096FB9415AD}"/>
              </a:ext>
            </a:extLst>
          </p:cNvPr>
          <p:cNvSpPr/>
          <p:nvPr/>
        </p:nvSpPr>
        <p:spPr>
          <a:xfrm>
            <a:off x="4715760" y="1302057"/>
            <a:ext cx="4429967" cy="2979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7" name="Google Shape;67;p14"/>
          <p:cNvPicPr preferRelativeResize="0"/>
          <p:nvPr/>
        </p:nvPicPr>
        <p:blipFill>
          <a:blip r:embed="rId5">
            <a:alphaModFix/>
          </a:blip>
          <a:stretch>
            <a:fillRect/>
          </a:stretch>
        </p:blipFill>
        <p:spPr>
          <a:xfrm>
            <a:off x="0" y="-126875"/>
            <a:ext cx="1339550" cy="1339550"/>
          </a:xfrm>
          <a:prstGeom prst="rect">
            <a:avLst/>
          </a:prstGeom>
          <a:noFill/>
          <a:ln>
            <a:noFill/>
          </a:ln>
        </p:spPr>
      </p:pic>
      <p:sp>
        <p:nvSpPr>
          <p:cNvPr id="18" name="Google Shape;141;p23">
            <a:extLst>
              <a:ext uri="{FF2B5EF4-FFF2-40B4-BE49-F238E27FC236}">
                <a16:creationId xmlns:a16="http://schemas.microsoft.com/office/drawing/2014/main" id="{5674535E-3C2C-433B-9DE2-1150EE1E1221}"/>
              </a:ext>
            </a:extLst>
          </p:cNvPr>
          <p:cNvSpPr txBox="1">
            <a:spLocks noGrp="1"/>
          </p:cNvSpPr>
          <p:nvPr>
            <p:ph type="subTitle" idx="1"/>
          </p:nvPr>
        </p:nvSpPr>
        <p:spPr>
          <a:xfrm>
            <a:off x="121280" y="1668614"/>
            <a:ext cx="4592753" cy="3397296"/>
          </a:xfrm>
          <a:prstGeom prst="rect">
            <a:avLst/>
          </a:prstGeom>
        </p:spPr>
        <p:txBody>
          <a:bodyPr spcFirstLastPara="1" wrap="square" lIns="91425" tIns="91425" rIns="91425" bIns="91425" anchor="t" anchorCtr="0">
            <a:noAutofit/>
          </a:bodyPr>
          <a:lstStyle/>
          <a:p>
            <a:pPr marL="342900" algn="l">
              <a:lnSpc>
                <a:spcPct val="120000"/>
              </a:lnSpc>
              <a:spcBef>
                <a:spcPts val="300"/>
              </a:spcBef>
              <a:spcAft>
                <a:spcPts val="300"/>
              </a:spcAft>
              <a:buSzPct val="100000"/>
              <a:buFont typeface="Arial" panose="020B0604020202020204" pitchFamily="34" charset="0"/>
              <a:buChar char="•"/>
            </a:pPr>
            <a:r>
              <a:rPr lang="en-US" sz="1400" dirty="0">
                <a:latin typeface="Helvetica Neue"/>
                <a:sym typeface="Helvetica Neue"/>
              </a:rPr>
              <a:t>Steering Committee</a:t>
            </a:r>
            <a:endParaRPr lang="en-US" sz="1400" dirty="0">
              <a:solidFill>
                <a:srgbClr val="FF0000"/>
              </a:solidFill>
              <a:latin typeface="Helvetica Neue"/>
              <a:sym typeface="Helvetica Neue"/>
            </a:endParaRPr>
          </a:p>
          <a:p>
            <a:pPr marL="800100" lvl="1" algn="l">
              <a:lnSpc>
                <a:spcPct val="120000"/>
              </a:lnSpc>
              <a:spcBef>
                <a:spcPts val="300"/>
              </a:spcBef>
              <a:spcAft>
                <a:spcPts val="300"/>
              </a:spcAft>
              <a:buSzPct val="100000"/>
              <a:buFont typeface="Arial" panose="020B0604020202020204" pitchFamily="34" charset="0"/>
              <a:buChar char="•"/>
            </a:pPr>
            <a:r>
              <a:rPr lang="en-US" sz="1400" dirty="0">
                <a:latin typeface="Helvetica Neue"/>
                <a:sym typeface="Helvetica Neue"/>
              </a:rPr>
              <a:t>1 Consumer </a:t>
            </a:r>
            <a:r>
              <a:rPr lang="en-US" sz="1400" dirty="0" err="1">
                <a:latin typeface="Helvetica Neue"/>
                <a:sym typeface="Helvetica Neue"/>
              </a:rPr>
              <a:t>organisation</a:t>
            </a:r>
            <a:r>
              <a:rPr lang="en-US" sz="1400" dirty="0">
                <a:latin typeface="Helvetica Neue"/>
                <a:sym typeface="Helvetica Neue"/>
              </a:rPr>
              <a:t> represented</a:t>
            </a:r>
          </a:p>
          <a:p>
            <a:pPr marL="342900" algn="l">
              <a:lnSpc>
                <a:spcPct val="120000"/>
              </a:lnSpc>
              <a:spcBef>
                <a:spcPts val="300"/>
              </a:spcBef>
              <a:spcAft>
                <a:spcPts val="300"/>
              </a:spcAft>
              <a:buSzPct val="100000"/>
              <a:buFont typeface="Arial" panose="020B0604020202020204" pitchFamily="34" charset="0"/>
              <a:buChar char="•"/>
            </a:pPr>
            <a:r>
              <a:rPr lang="en-US" sz="1400" dirty="0">
                <a:latin typeface="Helvetica Neue"/>
                <a:sym typeface="Helvetica Neue"/>
              </a:rPr>
              <a:t>Clinical Panels and Guideline Leadership Group</a:t>
            </a:r>
            <a:endParaRPr lang="en-US" sz="1400" dirty="0">
              <a:solidFill>
                <a:srgbClr val="FF0000"/>
              </a:solidFill>
              <a:latin typeface="Helvetica Neue"/>
              <a:sym typeface="Helvetica Neue"/>
            </a:endParaRPr>
          </a:p>
          <a:p>
            <a:pPr marL="800100" lvl="1" algn="l">
              <a:lnSpc>
                <a:spcPct val="120000"/>
              </a:lnSpc>
              <a:spcBef>
                <a:spcPts val="300"/>
              </a:spcBef>
              <a:spcAft>
                <a:spcPts val="300"/>
              </a:spcAft>
              <a:buSzPct val="100000"/>
              <a:buFont typeface="Arial" panose="020B0604020202020204" pitchFamily="34" charset="0"/>
              <a:buChar char="•"/>
            </a:pPr>
            <a:r>
              <a:rPr lang="en-US" sz="1400" dirty="0">
                <a:latin typeface="Helvetica Neue"/>
                <a:sym typeface="Helvetica Neue"/>
              </a:rPr>
              <a:t>2 or 4 Consumer Co-Chairs are full members</a:t>
            </a:r>
          </a:p>
          <a:p>
            <a:pPr marL="342900" algn="l">
              <a:lnSpc>
                <a:spcPct val="120000"/>
              </a:lnSpc>
              <a:spcBef>
                <a:spcPts val="300"/>
              </a:spcBef>
              <a:spcAft>
                <a:spcPts val="300"/>
              </a:spcAft>
              <a:buSzPct val="100000"/>
              <a:buFont typeface="Arial" panose="020B0604020202020204" pitchFamily="34" charset="0"/>
              <a:buChar char="•"/>
            </a:pPr>
            <a:r>
              <a:rPr lang="en-AU" sz="1400" dirty="0">
                <a:latin typeface="Helvetica Neue"/>
                <a:sym typeface="Helvetica Neue"/>
              </a:rPr>
              <a:t>16-member Consumer Panel</a:t>
            </a:r>
          </a:p>
          <a:p>
            <a:pPr marL="800100" lvl="1" algn="l">
              <a:lnSpc>
                <a:spcPct val="120000"/>
              </a:lnSpc>
              <a:spcBef>
                <a:spcPts val="300"/>
              </a:spcBef>
              <a:spcAft>
                <a:spcPts val="300"/>
              </a:spcAft>
              <a:buSzPct val="100000"/>
              <a:buFont typeface="Arial" panose="020B0604020202020204" pitchFamily="34" charset="0"/>
              <a:buChar char="•"/>
            </a:pPr>
            <a:r>
              <a:rPr lang="en-AU" sz="1400" dirty="0">
                <a:latin typeface="Helvetica Neue"/>
                <a:sym typeface="Helvetica Neue"/>
              </a:rPr>
              <a:t>Advisory, not decision-making</a:t>
            </a:r>
          </a:p>
          <a:p>
            <a:pPr marL="800100" lvl="1" algn="l">
              <a:lnSpc>
                <a:spcPct val="120000"/>
              </a:lnSpc>
              <a:spcBef>
                <a:spcPts val="300"/>
              </a:spcBef>
              <a:spcAft>
                <a:spcPts val="300"/>
              </a:spcAft>
              <a:buSzPct val="100000"/>
              <a:buFont typeface="Arial" panose="020B0604020202020204" pitchFamily="34" charset="0"/>
              <a:buChar char="•"/>
            </a:pPr>
            <a:r>
              <a:rPr lang="en-AU" sz="1400" dirty="0">
                <a:latin typeface="Helvetica Neue"/>
                <a:sym typeface="Helvetica Neue"/>
              </a:rPr>
              <a:t>Sees content before clinical panels</a:t>
            </a:r>
          </a:p>
          <a:p>
            <a:pPr marL="800100" lvl="1" algn="l">
              <a:lnSpc>
                <a:spcPct val="120000"/>
              </a:lnSpc>
              <a:spcBef>
                <a:spcPts val="300"/>
              </a:spcBef>
              <a:spcAft>
                <a:spcPts val="300"/>
              </a:spcAft>
              <a:buSzPct val="100000"/>
              <a:buFont typeface="Arial" panose="020B0604020202020204" pitchFamily="34" charset="0"/>
              <a:buChar char="•"/>
            </a:pPr>
            <a:r>
              <a:rPr lang="en-AU" sz="1400" dirty="0">
                <a:latin typeface="Helvetica Neue"/>
                <a:sym typeface="Helvetica Neue"/>
              </a:rPr>
              <a:t>2 Co-Chairs and 2 Deputy Co-Chairs</a:t>
            </a:r>
          </a:p>
          <a:p>
            <a:pPr marL="342900" algn="l">
              <a:lnSpc>
                <a:spcPct val="120000"/>
              </a:lnSpc>
              <a:spcBef>
                <a:spcPts val="300"/>
              </a:spcBef>
              <a:spcAft>
                <a:spcPts val="300"/>
              </a:spcAft>
              <a:buSzPct val="100000"/>
              <a:buFont typeface="Arial" panose="020B0604020202020204" pitchFamily="34" charset="0"/>
              <a:buChar char="•"/>
            </a:pPr>
            <a:r>
              <a:rPr lang="en-US" sz="1400" dirty="0">
                <a:latin typeface="Helvetica Neue"/>
                <a:sym typeface="Helvetica Neue"/>
              </a:rPr>
              <a:t>All groups meet quarterly, mostly for 2 hours</a:t>
            </a:r>
          </a:p>
        </p:txBody>
      </p:sp>
      <p:sp>
        <p:nvSpPr>
          <p:cNvPr id="65" name="Google Shape;65;p14"/>
          <p:cNvSpPr txBox="1">
            <a:spLocks noGrp="1"/>
          </p:cNvSpPr>
          <p:nvPr>
            <p:ph type="ctrTitle"/>
          </p:nvPr>
        </p:nvSpPr>
        <p:spPr>
          <a:xfrm>
            <a:off x="1339550" y="272338"/>
            <a:ext cx="5605398" cy="535293"/>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AU" sz="2400" b="1" dirty="0">
                <a:solidFill>
                  <a:schemeClr val="dk2"/>
                </a:solidFill>
                <a:latin typeface="Helvetica"/>
                <a:ea typeface="Helvetica"/>
                <a:cs typeface="Helvetica"/>
                <a:sym typeface="Helvetica"/>
              </a:rPr>
              <a:t>How consumers are involved</a:t>
            </a:r>
            <a:endParaRPr sz="2400" dirty="0">
              <a:latin typeface="Helvetica"/>
              <a:ea typeface="Helvetica"/>
              <a:cs typeface="Helvetica"/>
              <a:sym typeface="Helvetica"/>
            </a:endParaRPr>
          </a:p>
        </p:txBody>
      </p:sp>
      <p:sp>
        <p:nvSpPr>
          <p:cNvPr id="10" name="Rectangle 9">
            <a:extLst>
              <a:ext uri="{FF2B5EF4-FFF2-40B4-BE49-F238E27FC236}">
                <a16:creationId xmlns:a16="http://schemas.microsoft.com/office/drawing/2014/main" id="{B2A91D94-B9FB-42FD-B511-1FF6A248B4BB}"/>
              </a:ext>
            </a:extLst>
          </p:cNvPr>
          <p:cNvSpPr/>
          <p:nvPr/>
        </p:nvSpPr>
        <p:spPr>
          <a:xfrm>
            <a:off x="4729964" y="1299615"/>
            <a:ext cx="4429967" cy="631086"/>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3AFE7DB3-F45B-43CE-A4B7-F855FC302540}"/>
              </a:ext>
            </a:extLst>
          </p:cNvPr>
          <p:cNvSpPr/>
          <p:nvPr/>
        </p:nvSpPr>
        <p:spPr>
          <a:xfrm>
            <a:off x="4711368" y="1887403"/>
            <a:ext cx="4426559" cy="1641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434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7" end="7"/>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2"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TotalTime>
  <Words>1889</Words>
  <Application>Microsoft Office PowerPoint</Application>
  <PresentationFormat>On-screen Show (16:9)</PresentationFormat>
  <Paragraphs>184</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Helvetica</vt:lpstr>
      <vt:lpstr>Cambria</vt:lpstr>
      <vt:lpstr>Symbol</vt:lpstr>
      <vt:lpstr>Helvetica Neue</vt:lpstr>
      <vt:lpstr>Wingdings</vt:lpstr>
      <vt:lpstr>Helvetica Neue Light</vt:lpstr>
      <vt:lpstr>Arial</vt:lpstr>
      <vt:lpstr>Times New Roman</vt:lpstr>
      <vt:lpstr>Simple Light</vt:lpstr>
      <vt:lpstr>Lived experience in living guidelines: Recruiting for diversity</vt:lpstr>
      <vt:lpstr>PowerPoint Presentation</vt:lpstr>
      <vt:lpstr>About the LEAPP guidelines</vt:lpstr>
      <vt:lpstr>Living guidelines</vt:lpstr>
      <vt:lpstr>Leading maternity consumer organization (&gt;1100 members and member organisations) High socials engagement- Instagram and facebook    Education- training for staff, rights Advocacy- improving maternity services for women Advisory- government and various consumer reps</vt:lpstr>
      <vt:lpstr>Health equity</vt:lpstr>
      <vt:lpstr>Addressing health equity in guidelines</vt:lpstr>
      <vt:lpstr>PowerPoint Presentation</vt:lpstr>
      <vt:lpstr>How consumers are involved</vt:lpstr>
      <vt:lpstr>Diversity in the LEAPP context</vt:lpstr>
      <vt:lpstr>Design and recruitment</vt:lpstr>
      <vt:lpstr>   -  Lived experience of how to recruit - Personal approaches - had completed consumer rep training, had provided consumer rep to us previously, or I knew of them  - Trusted membership organisations - “influencers” on socials</vt:lpstr>
      <vt:lpstr>Application form – sample questions</vt:lpstr>
      <vt:lpstr>Making an inclusive and impactful experience</vt:lpstr>
      <vt:lpstr>Additions over time…</vt:lpstr>
      <vt:lpstr>How consumers shape the recommendations</vt:lpstr>
      <vt:lpstr>PowerPoint Presentation</vt:lpstr>
      <vt:lpstr>How consumers are finding it</vt:lpstr>
      <vt:lpstr>How LEAPP team / clinicians are finding it</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the slide.</dc:title>
  <dc:creator>Anneliese Synnot</dc:creator>
  <cp:lastModifiedBy>Anneliese Synnot</cp:lastModifiedBy>
  <cp:revision>125</cp:revision>
  <dcterms:modified xsi:type="dcterms:W3CDTF">2024-09-17T05:42:21Z</dcterms:modified>
</cp:coreProperties>
</file>