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i6gRDmfSMklFMqWoASz96lE7K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69B858-7F76-460F-9DE5-352F0FF52BE6}">
  <a:tblStyle styleId="{B069B858-7F76-460F-9DE5-352F0FF52BE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DD4EA"/>
          </a:solidFill>
        </a:fill>
      </a:tcStyle>
    </a:wholeTbl>
    <a:band1H>
      <a:tcTxStyle/>
    </a:band1H>
    <a:band2H>
      <a:tcTxStyle b="off" i="off"/>
      <a:tcStyle>
        <a:fill>
          <a:solidFill>
            <a:srgbClr val="E8EBF5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b0fb60f35_0_3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0b0fb60f35_0_3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b0fb60f35_0_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0b0fb60f35_0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3"/>
          <p:cNvSpPr txBox="1"/>
          <p:nvPr>
            <p:ph type="title"/>
          </p:nvPr>
        </p:nvSpPr>
        <p:spPr>
          <a:xfrm>
            <a:off x="838200" y="1122362"/>
            <a:ext cx="640205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" type="body"/>
          </p:nvPr>
        </p:nvSpPr>
        <p:spPr>
          <a:xfrm>
            <a:off x="838200" y="3602037"/>
            <a:ext cx="6402050" cy="866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7" id="17" name="Google Shape;17;p23"/>
          <p:cNvPicPr preferRelativeResize="0"/>
          <p:nvPr/>
        </p:nvPicPr>
        <p:blipFill rotWithShape="1">
          <a:blip r:embed="rId2">
            <a:alphaModFix/>
          </a:blip>
          <a:srcRect b="13624" l="0" r="0" t="0"/>
          <a:stretch/>
        </p:blipFill>
        <p:spPr>
          <a:xfrm flipH="1">
            <a:off x="7754910" y="2264293"/>
            <a:ext cx="4437091" cy="459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18" name="Google Shape;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511" y="5476456"/>
            <a:ext cx="3362795" cy="55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19" name="Google Shape;1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199" y="5226877"/>
            <a:ext cx="4801047" cy="1055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p32"/>
          <p:cNvSpPr txBox="1"/>
          <p:nvPr>
            <p:ph idx="1" type="body"/>
          </p:nvPr>
        </p:nvSpPr>
        <p:spPr>
          <a:xfrm>
            <a:off x="838200" y="1825625"/>
            <a:ext cx="10515600" cy="3735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2"/>
          <p:cNvSpPr/>
          <p:nvPr/>
        </p:nvSpPr>
        <p:spPr>
          <a:xfrm>
            <a:off x="0" y="5879803"/>
            <a:ext cx="12192000" cy="978197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90" name="Google Shape;9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50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2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92" name="Google Shape;92;p32"/>
          <p:cNvPicPr preferRelativeResize="0"/>
          <p:nvPr/>
        </p:nvPicPr>
        <p:blipFill rotWithShape="1">
          <a:blip r:embed="rId3">
            <a:alphaModFix/>
          </a:blip>
          <a:srcRect b="56521" l="0" r="0" t="1"/>
          <a:stretch/>
        </p:blipFill>
        <p:spPr>
          <a:xfrm flipH="1">
            <a:off x="8346557" y="4854002"/>
            <a:ext cx="3845443" cy="20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2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/>
          <p:nvPr>
            <p:ph type="title"/>
          </p:nvPr>
        </p:nvSpPr>
        <p:spPr>
          <a:xfrm>
            <a:off x="2434717" y="1379074"/>
            <a:ext cx="7331530" cy="2123204"/>
          </a:xfrm>
          <a:prstGeom prst="rect">
            <a:avLst/>
          </a:prstGeom>
          <a:noFill/>
          <a:ln>
            <a:noFill/>
          </a:ln>
        </p:spPr>
        <p:txBody>
          <a:bodyPr anchorCtr="0" anchor="b" bIns="36875" lIns="36875" spcFirstLastPara="1" rIns="36875" wrap="square" tIns="36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96" name="Google Shape;96;p33"/>
          <p:cNvSpPr txBox="1"/>
          <p:nvPr>
            <p:ph idx="1" type="body"/>
          </p:nvPr>
        </p:nvSpPr>
        <p:spPr>
          <a:xfrm>
            <a:off x="2865984" y="3584157"/>
            <a:ext cx="6468998" cy="1472408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3"/>
          <p:cNvSpPr txBox="1"/>
          <p:nvPr>
            <p:ph idx="12" type="sldNum"/>
          </p:nvPr>
        </p:nvSpPr>
        <p:spPr>
          <a:xfrm>
            <a:off x="9617826" y="6089076"/>
            <a:ext cx="202331" cy="213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36875" lIns="36875" spcFirstLastPara="1" rIns="36875" wrap="square" tIns="368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b0fb60f35_0_3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30b0fb60f35_0_320"/>
          <p:cNvSpPr txBox="1"/>
          <p:nvPr>
            <p:ph type="title"/>
          </p:nvPr>
        </p:nvSpPr>
        <p:spPr>
          <a:xfrm>
            <a:off x="838200" y="1122362"/>
            <a:ext cx="640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09" name="Google Shape;109;g30b0fb60f35_0_320"/>
          <p:cNvSpPr txBox="1"/>
          <p:nvPr>
            <p:ph idx="1" type="body"/>
          </p:nvPr>
        </p:nvSpPr>
        <p:spPr>
          <a:xfrm>
            <a:off x="838200" y="3602037"/>
            <a:ext cx="6402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7" id="110" name="Google Shape;110;g30b0fb60f35_0_320"/>
          <p:cNvPicPr preferRelativeResize="0"/>
          <p:nvPr/>
        </p:nvPicPr>
        <p:blipFill rotWithShape="1">
          <a:blip r:embed="rId2">
            <a:alphaModFix/>
          </a:blip>
          <a:srcRect b="13621" l="0" r="0" t="0"/>
          <a:stretch/>
        </p:blipFill>
        <p:spPr>
          <a:xfrm flipH="1">
            <a:off x="7754907" y="2264293"/>
            <a:ext cx="4437094" cy="459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111" name="Google Shape;111;g30b0fb60f35_0_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511" y="5476456"/>
            <a:ext cx="3362793" cy="556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112" name="Google Shape;112;g30b0fb60f35_0_3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199" y="5226877"/>
            <a:ext cx="4801048" cy="10554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0b0fb60f35_0_320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b0fb60f35_0_3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g30b0fb60f35_0_328"/>
          <p:cNvSpPr txBox="1"/>
          <p:nvPr>
            <p:ph idx="1" type="body"/>
          </p:nvPr>
        </p:nvSpPr>
        <p:spPr>
          <a:xfrm>
            <a:off x="838200" y="1825625"/>
            <a:ext cx="10515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30b0fb60f35_0_328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b0fb60f35_0_3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7" id="120" name="Google Shape;120;g30b0fb60f35_0_332"/>
          <p:cNvPicPr preferRelativeResize="0"/>
          <p:nvPr/>
        </p:nvPicPr>
        <p:blipFill rotWithShape="1">
          <a:blip r:embed="rId2">
            <a:alphaModFix/>
          </a:blip>
          <a:srcRect b="13621" l="0" r="0" t="0"/>
          <a:stretch/>
        </p:blipFill>
        <p:spPr>
          <a:xfrm flipH="1">
            <a:off x="6533073" y="999332"/>
            <a:ext cx="5658927" cy="585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121" name="Google Shape;121;g30b0fb60f35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303" y="5108509"/>
            <a:ext cx="4288806" cy="709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122" name="Google Shape;122;g30b0fb60f35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1914"/>
            <a:ext cx="4801048" cy="1055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g30b0fb60f35_0_332"/>
          <p:cNvGrpSpPr/>
          <p:nvPr/>
        </p:nvGrpSpPr>
        <p:grpSpPr>
          <a:xfrm>
            <a:off x="838196" y="5052457"/>
            <a:ext cx="4628650" cy="787402"/>
            <a:chOff x="-2" y="0"/>
            <a:chExt cx="4628650" cy="787402"/>
          </a:xfrm>
        </p:grpSpPr>
        <p:sp>
          <p:nvSpPr>
            <p:cNvPr id="124" name="Google Shape;124;g30b0fb60f35_0_332"/>
            <p:cNvSpPr txBox="1"/>
            <p:nvPr/>
          </p:nvSpPr>
          <p:spPr>
            <a:xfrm>
              <a:off x="940148" y="101312"/>
              <a:ext cx="3688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@Trial_Forge</a:t>
              </a:r>
              <a:endParaRPr/>
            </a:p>
          </p:txBody>
        </p:sp>
        <p:pic>
          <p:nvPicPr>
            <p:cNvPr descr="Picture 14" id="125" name="Google Shape;125;g30b0fb60f35_0_3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g30b0fb60f35_0_332"/>
          <p:cNvGrpSpPr/>
          <p:nvPr/>
        </p:nvGrpSpPr>
        <p:grpSpPr>
          <a:xfrm>
            <a:off x="838198" y="2567863"/>
            <a:ext cx="4626058" cy="787402"/>
            <a:chOff x="-1" y="0"/>
            <a:chExt cx="4626058" cy="787402"/>
          </a:xfrm>
        </p:grpSpPr>
        <p:sp>
          <p:nvSpPr>
            <p:cNvPr id="127" name="Google Shape;127;g30b0fb60f35_0_332"/>
            <p:cNvSpPr txBox="1"/>
            <p:nvPr/>
          </p:nvSpPr>
          <p:spPr>
            <a:xfrm>
              <a:off x="937557" y="101312"/>
              <a:ext cx="3688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www.trialforge.org</a:t>
              </a:r>
              <a:endParaRPr/>
            </a:p>
          </p:txBody>
        </p:sp>
        <p:pic>
          <p:nvPicPr>
            <p:cNvPr descr="Picture 16" id="128" name="Google Shape;128;g30b0fb60f35_0_3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g30b0fb60f35_0_332"/>
          <p:cNvGrpSpPr/>
          <p:nvPr/>
        </p:nvGrpSpPr>
        <p:grpSpPr>
          <a:xfrm>
            <a:off x="838198" y="3810160"/>
            <a:ext cx="4626058" cy="787402"/>
            <a:chOff x="-1" y="0"/>
            <a:chExt cx="4626058" cy="787402"/>
          </a:xfrm>
        </p:grpSpPr>
        <p:sp>
          <p:nvSpPr>
            <p:cNvPr id="130" name="Google Shape;130;g30b0fb60f35_0_332"/>
            <p:cNvSpPr txBox="1"/>
            <p:nvPr/>
          </p:nvSpPr>
          <p:spPr>
            <a:xfrm>
              <a:off x="937557" y="101312"/>
              <a:ext cx="3688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info@trialforge.org</a:t>
              </a:r>
              <a:endParaRPr/>
            </a:p>
          </p:txBody>
        </p:sp>
        <p:pic>
          <p:nvPicPr>
            <p:cNvPr descr="Picture 17" id="131" name="Google Shape;131;g30b0fb60f35_0_3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g30b0fb60f35_0_332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b0fb60f35_0_3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7" id="135" name="Google Shape;135;g30b0fb60f35_0_347"/>
          <p:cNvPicPr preferRelativeResize="0"/>
          <p:nvPr/>
        </p:nvPicPr>
        <p:blipFill rotWithShape="1">
          <a:blip r:embed="rId2">
            <a:alphaModFix/>
          </a:blip>
          <a:srcRect b="13621" l="0" r="0" t="0"/>
          <a:stretch/>
        </p:blipFill>
        <p:spPr>
          <a:xfrm flipH="1">
            <a:off x="6533073" y="999332"/>
            <a:ext cx="5658927" cy="5858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136" name="Google Shape;136;g30b0fb60f35_0_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303" y="5108509"/>
            <a:ext cx="4288806" cy="709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137" name="Google Shape;137;g30b0fb60f35_0_3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5290"/>
            <a:ext cx="4801048" cy="105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5" id="138" name="Google Shape;138;g30b0fb60f35_0_3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2365606"/>
            <a:ext cx="4529494" cy="319343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30b0fb60f35_0_347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v2" showMasterSp="0">
  <p:cSld name="Section Header_v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b0fb60f35_0_3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0b0fb60f35_0_354"/>
          <p:cNvSpPr txBox="1"/>
          <p:nvPr>
            <p:ph type="title"/>
          </p:nvPr>
        </p:nvSpPr>
        <p:spPr>
          <a:xfrm>
            <a:off x="838200" y="2546900"/>
            <a:ext cx="6402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43" name="Google Shape;143;g30b0fb60f35_0_354"/>
          <p:cNvSpPr txBox="1"/>
          <p:nvPr>
            <p:ph idx="1" type="body"/>
          </p:nvPr>
        </p:nvSpPr>
        <p:spPr>
          <a:xfrm>
            <a:off x="838200" y="5026576"/>
            <a:ext cx="6402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7" id="144" name="Google Shape;144;g30b0fb60f35_0_354"/>
          <p:cNvPicPr preferRelativeResize="0"/>
          <p:nvPr/>
        </p:nvPicPr>
        <p:blipFill rotWithShape="1">
          <a:blip r:embed="rId2">
            <a:alphaModFix/>
          </a:blip>
          <a:srcRect b="13621" l="0" r="0" t="0"/>
          <a:stretch/>
        </p:blipFill>
        <p:spPr>
          <a:xfrm flipH="1">
            <a:off x="7754907" y="2264293"/>
            <a:ext cx="4437094" cy="459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145" name="Google Shape;145;g30b0fb60f35_0_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511" y="5476456"/>
            <a:ext cx="3362793" cy="556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146" name="Google Shape;146;g30b0fb60f35_0_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5290"/>
            <a:ext cx="4801048" cy="10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0b0fb60f35_0_354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b0fb60f35_0_362"/>
          <p:cNvSpPr/>
          <p:nvPr/>
        </p:nvSpPr>
        <p:spPr>
          <a:xfrm>
            <a:off x="0" y="5879803"/>
            <a:ext cx="12192000" cy="9783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150" name="Google Shape;150;g30b0fb60f35_0_3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49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0b0fb60f35_0_362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9" id="152" name="Google Shape;152;g30b0fb60f35_0_362"/>
          <p:cNvPicPr preferRelativeResize="0"/>
          <p:nvPr/>
        </p:nvPicPr>
        <p:blipFill rotWithShape="1">
          <a:blip r:embed="rId3">
            <a:alphaModFix/>
          </a:blip>
          <a:srcRect b="56521" l="0" r="0" t="0"/>
          <a:stretch/>
        </p:blipFill>
        <p:spPr>
          <a:xfrm flipH="1">
            <a:off x="8346560" y="4854002"/>
            <a:ext cx="3845440" cy="20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b0fb60f35_0_3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54" name="Google Shape;154;g30b0fb60f35_0_362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b0fb60f35_0_3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57" name="Google Shape;157;g30b0fb60f35_0_36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g30b0fb60f35_0_369"/>
          <p:cNvSpPr/>
          <p:nvPr/>
        </p:nvSpPr>
        <p:spPr>
          <a:xfrm>
            <a:off x="0" y="5879803"/>
            <a:ext cx="12192000" cy="9783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8" id="159" name="Google Shape;159;g30b0fb60f35_0_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49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0b0fb60f35_0_369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0" id="161" name="Google Shape;161;g30b0fb60f35_0_369"/>
          <p:cNvPicPr preferRelativeResize="0"/>
          <p:nvPr/>
        </p:nvPicPr>
        <p:blipFill rotWithShape="1">
          <a:blip r:embed="rId3">
            <a:alphaModFix/>
          </a:blip>
          <a:srcRect b="56521" l="0" r="0" t="0"/>
          <a:stretch/>
        </p:blipFill>
        <p:spPr>
          <a:xfrm flipH="1">
            <a:off x="8346560" y="4854002"/>
            <a:ext cx="3845440" cy="20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0b0fb60f35_0_369"/>
          <p:cNvSpPr txBox="1"/>
          <p:nvPr>
            <p:ph idx="12" type="sldNum"/>
          </p:nvPr>
        </p:nvSpPr>
        <p:spPr>
          <a:xfrm>
            <a:off x="11095178" y="6404293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" showMasterSp="0">
  <p:cSld name="Full scree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b0fb60f35_0_377"/>
          <p:cNvSpPr txBox="1"/>
          <p:nvPr>
            <p:ph type="title"/>
          </p:nvPr>
        </p:nvSpPr>
        <p:spPr>
          <a:xfrm>
            <a:off x="839787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65" name="Google Shape;165;g30b0fb60f35_0_377"/>
          <p:cNvSpPr txBox="1"/>
          <p:nvPr>
            <p:ph idx="1" type="body"/>
          </p:nvPr>
        </p:nvSpPr>
        <p:spPr>
          <a:xfrm>
            <a:off x="839787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g30b0fb60f35_0_377"/>
          <p:cNvSpPr txBox="1"/>
          <p:nvPr>
            <p:ph idx="2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10" id="167" name="Google Shape;167;g30b0fb60f35_0_3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49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0b0fb60f35_0_377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0b0fb60f35_0_377"/>
          <p:cNvSpPr/>
          <p:nvPr/>
        </p:nvSpPr>
        <p:spPr>
          <a:xfrm>
            <a:off x="-1" y="6764866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0b0fb60f35_0_377"/>
          <p:cNvSpPr txBox="1"/>
          <p:nvPr>
            <p:ph idx="12" type="sldNum"/>
          </p:nvPr>
        </p:nvSpPr>
        <p:spPr>
          <a:xfrm>
            <a:off x="11095178" y="6404293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838200" y="1825625"/>
            <a:ext cx="10515600" cy="3735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b0fb60f35_0_385"/>
          <p:cNvSpPr/>
          <p:nvPr/>
        </p:nvSpPr>
        <p:spPr>
          <a:xfrm>
            <a:off x="0" y="5879803"/>
            <a:ext cx="12192000" cy="9783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173" name="Google Shape;173;g30b0fb60f35_0_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49" cy="68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0b0fb60f35_0_385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175" name="Google Shape;175;g30b0fb60f35_0_385"/>
          <p:cNvPicPr preferRelativeResize="0"/>
          <p:nvPr/>
        </p:nvPicPr>
        <p:blipFill rotWithShape="1">
          <a:blip r:embed="rId3">
            <a:alphaModFix/>
          </a:blip>
          <a:srcRect b="56521" l="0" r="0" t="0"/>
          <a:stretch/>
        </p:blipFill>
        <p:spPr>
          <a:xfrm flipH="1">
            <a:off x="8346555" y="4854002"/>
            <a:ext cx="3845446" cy="20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0b0fb60f35_0_3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77" name="Google Shape;177;g30b0fb60f35_0_385"/>
          <p:cNvSpPr txBox="1"/>
          <p:nvPr>
            <p:ph idx="1" type="body"/>
          </p:nvPr>
        </p:nvSpPr>
        <p:spPr>
          <a:xfrm>
            <a:off x="838200" y="1825625"/>
            <a:ext cx="10515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g30b0fb60f35_0_385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b0fb60f35_0_39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81" name="Google Shape;181;g30b0fb60f35_0_393"/>
          <p:cNvSpPr txBox="1"/>
          <p:nvPr>
            <p:ph idx="1" type="body"/>
          </p:nvPr>
        </p:nvSpPr>
        <p:spPr>
          <a:xfrm>
            <a:off x="838200" y="1825625"/>
            <a:ext cx="10515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g30b0fb60f35_0_393"/>
          <p:cNvSpPr/>
          <p:nvPr/>
        </p:nvSpPr>
        <p:spPr>
          <a:xfrm>
            <a:off x="0" y="5879803"/>
            <a:ext cx="12192000" cy="9783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183" name="Google Shape;183;g30b0fb60f35_0_3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49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0b0fb60f35_0_393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185" name="Google Shape;185;g30b0fb60f35_0_393"/>
          <p:cNvPicPr preferRelativeResize="0"/>
          <p:nvPr/>
        </p:nvPicPr>
        <p:blipFill rotWithShape="1">
          <a:blip r:embed="rId3">
            <a:alphaModFix/>
          </a:blip>
          <a:srcRect b="56521" l="0" r="0" t="0"/>
          <a:stretch/>
        </p:blipFill>
        <p:spPr>
          <a:xfrm flipH="1">
            <a:off x="8346560" y="4854002"/>
            <a:ext cx="3845440" cy="20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0b0fb60f35_0_393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 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b0fb60f35_0_401"/>
          <p:cNvSpPr txBox="1"/>
          <p:nvPr>
            <p:ph type="title"/>
          </p:nvPr>
        </p:nvSpPr>
        <p:spPr>
          <a:xfrm>
            <a:off x="2434717" y="1379074"/>
            <a:ext cx="7331400" cy="21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6875" lIns="36875" spcFirstLastPara="1" rIns="36875" wrap="square" tIns="36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189" name="Google Shape;189;g30b0fb60f35_0_401"/>
          <p:cNvSpPr txBox="1"/>
          <p:nvPr>
            <p:ph idx="1" type="body"/>
          </p:nvPr>
        </p:nvSpPr>
        <p:spPr>
          <a:xfrm>
            <a:off x="2865984" y="3584157"/>
            <a:ext cx="6468900" cy="14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875" lIns="36875" spcFirstLastPara="1" rIns="36875" wrap="square" tIns="368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g30b0fb60f35_0_401"/>
          <p:cNvSpPr txBox="1"/>
          <p:nvPr>
            <p:ph idx="12" type="sldNum"/>
          </p:nvPr>
        </p:nvSpPr>
        <p:spPr>
          <a:xfrm>
            <a:off x="9617826" y="6089076"/>
            <a:ext cx="202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875" lIns="36875" spcFirstLastPara="1" rIns="36875" wrap="square" tIns="36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7" id="27" name="Google Shape;27;p25"/>
          <p:cNvPicPr preferRelativeResize="0"/>
          <p:nvPr/>
        </p:nvPicPr>
        <p:blipFill rotWithShape="1">
          <a:blip r:embed="rId2">
            <a:alphaModFix/>
          </a:blip>
          <a:srcRect b="13622" l="0" r="0" t="0"/>
          <a:stretch/>
        </p:blipFill>
        <p:spPr>
          <a:xfrm flipH="1">
            <a:off x="6533073" y="999332"/>
            <a:ext cx="5658927" cy="585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28" name="Google Shape;2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303" y="5108509"/>
            <a:ext cx="4288803" cy="709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29" name="Google Shape;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1914"/>
            <a:ext cx="4801047" cy="10554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25"/>
          <p:cNvGrpSpPr/>
          <p:nvPr/>
        </p:nvGrpSpPr>
        <p:grpSpPr>
          <a:xfrm>
            <a:off x="838196" y="5052457"/>
            <a:ext cx="4628751" cy="787403"/>
            <a:chOff x="-2" y="0"/>
            <a:chExt cx="4628749" cy="787402"/>
          </a:xfrm>
        </p:grpSpPr>
        <p:sp>
          <p:nvSpPr>
            <p:cNvPr id="31" name="Google Shape;31;p25"/>
            <p:cNvSpPr txBox="1"/>
            <p:nvPr/>
          </p:nvSpPr>
          <p:spPr>
            <a:xfrm>
              <a:off x="940148" y="101312"/>
              <a:ext cx="3688599" cy="586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@Trial_Forge</a:t>
              </a:r>
              <a:endParaRPr/>
            </a:p>
          </p:txBody>
        </p:sp>
        <p:pic>
          <p:nvPicPr>
            <p:cNvPr descr="Picture 14" id="32" name="Google Shape;3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33;p25"/>
          <p:cNvGrpSpPr/>
          <p:nvPr/>
        </p:nvGrpSpPr>
        <p:grpSpPr>
          <a:xfrm>
            <a:off x="838198" y="2567863"/>
            <a:ext cx="4626158" cy="787404"/>
            <a:chOff x="-1" y="0"/>
            <a:chExt cx="4626157" cy="787402"/>
          </a:xfrm>
        </p:grpSpPr>
        <p:sp>
          <p:nvSpPr>
            <p:cNvPr id="34" name="Google Shape;34;p25"/>
            <p:cNvSpPr txBox="1"/>
            <p:nvPr/>
          </p:nvSpPr>
          <p:spPr>
            <a:xfrm>
              <a:off x="937557" y="101312"/>
              <a:ext cx="3688599" cy="586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www.trialforge.org</a:t>
              </a:r>
              <a:endParaRPr/>
            </a:p>
          </p:txBody>
        </p:sp>
        <p:pic>
          <p:nvPicPr>
            <p:cNvPr descr="Picture 16" id="35" name="Google Shape;35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36;p25"/>
          <p:cNvGrpSpPr/>
          <p:nvPr/>
        </p:nvGrpSpPr>
        <p:grpSpPr>
          <a:xfrm>
            <a:off x="838198" y="3810160"/>
            <a:ext cx="4626158" cy="787403"/>
            <a:chOff x="-1" y="0"/>
            <a:chExt cx="4626157" cy="787402"/>
          </a:xfrm>
        </p:grpSpPr>
        <p:sp>
          <p:nvSpPr>
            <p:cNvPr id="37" name="Google Shape;37;p25"/>
            <p:cNvSpPr txBox="1"/>
            <p:nvPr/>
          </p:nvSpPr>
          <p:spPr>
            <a:xfrm>
              <a:off x="937557" y="101312"/>
              <a:ext cx="3688599" cy="586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info@trialforge.org</a:t>
              </a:r>
              <a:endParaRPr/>
            </a:p>
          </p:txBody>
        </p:sp>
        <p:pic>
          <p:nvPicPr>
            <p:cNvPr descr="Picture 17" id="38" name="Google Shape;38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1" y="0"/>
              <a:ext cx="787403" cy="7874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7" id="42" name="Google Shape;42;p26"/>
          <p:cNvPicPr preferRelativeResize="0"/>
          <p:nvPr/>
        </p:nvPicPr>
        <p:blipFill rotWithShape="1">
          <a:blip r:embed="rId2">
            <a:alphaModFix/>
          </a:blip>
          <a:srcRect b="13622" l="0" r="0" t="0"/>
          <a:stretch/>
        </p:blipFill>
        <p:spPr>
          <a:xfrm flipH="1">
            <a:off x="6533073" y="999332"/>
            <a:ext cx="5658927" cy="5858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43" name="Google Shape;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5303" y="5108509"/>
            <a:ext cx="4288803" cy="709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44" name="Google Shape;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5290"/>
            <a:ext cx="4801047" cy="1055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5" id="45" name="Google Shape;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2365606"/>
            <a:ext cx="4529491" cy="319343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v2" showMasterSp="0">
  <p:cSld name="Section Header_v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7"/>
          <p:cNvSpPr txBox="1"/>
          <p:nvPr>
            <p:ph type="title"/>
          </p:nvPr>
        </p:nvSpPr>
        <p:spPr>
          <a:xfrm>
            <a:off x="838200" y="2546900"/>
            <a:ext cx="6402050" cy="2387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body"/>
          </p:nvPr>
        </p:nvSpPr>
        <p:spPr>
          <a:xfrm>
            <a:off x="838200" y="5026576"/>
            <a:ext cx="6402050" cy="866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7" id="51" name="Google Shape;51;p27"/>
          <p:cNvPicPr preferRelativeResize="0"/>
          <p:nvPr/>
        </p:nvPicPr>
        <p:blipFill rotWithShape="1">
          <a:blip r:embed="rId2">
            <a:alphaModFix/>
          </a:blip>
          <a:srcRect b="13624" l="0" r="0" t="0"/>
          <a:stretch/>
        </p:blipFill>
        <p:spPr>
          <a:xfrm flipH="1">
            <a:off x="7754910" y="2264293"/>
            <a:ext cx="4437091" cy="459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52" name="Google Shape;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4511" y="5476456"/>
            <a:ext cx="3362795" cy="55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1" id="53" name="Google Shape;5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595290"/>
            <a:ext cx="4801047" cy="105548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/>
          <p:nvPr/>
        </p:nvSpPr>
        <p:spPr>
          <a:xfrm>
            <a:off x="0" y="5879803"/>
            <a:ext cx="12192000" cy="978197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57" name="Google Shape;5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50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9" id="59" name="Google Shape;59;p28"/>
          <p:cNvPicPr preferRelativeResize="0"/>
          <p:nvPr/>
        </p:nvPicPr>
        <p:blipFill rotWithShape="1">
          <a:blip r:embed="rId3">
            <a:alphaModFix/>
          </a:blip>
          <a:srcRect b="56521" l="0" r="0" t="1"/>
          <a:stretch/>
        </p:blipFill>
        <p:spPr>
          <a:xfrm flipH="1">
            <a:off x="8346557" y="4854002"/>
            <a:ext cx="3845443" cy="20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/>
          <p:nvPr/>
        </p:nvSpPr>
        <p:spPr>
          <a:xfrm>
            <a:off x="0" y="5879803"/>
            <a:ext cx="12192000" cy="978197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8" id="66" name="Google Shape;6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50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9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0" id="68" name="Google Shape;68;p29"/>
          <p:cNvPicPr preferRelativeResize="0"/>
          <p:nvPr/>
        </p:nvPicPr>
        <p:blipFill rotWithShape="1">
          <a:blip r:embed="rId3">
            <a:alphaModFix/>
          </a:blip>
          <a:srcRect b="56521" l="0" r="0" t="1"/>
          <a:stretch/>
        </p:blipFill>
        <p:spPr>
          <a:xfrm flipH="1">
            <a:off x="8346557" y="4854002"/>
            <a:ext cx="3845443" cy="20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" showMasterSp="0">
  <p:cSld name="Full scree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2" type="body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10" id="74" name="Google Shape;7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50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0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-1" y="6764866"/>
            <a:ext cx="12192003" cy="136527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/>
          <p:nvPr/>
        </p:nvSpPr>
        <p:spPr>
          <a:xfrm>
            <a:off x="0" y="5879803"/>
            <a:ext cx="12192000" cy="978198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80" name="Google Shape;8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200" y="6032948"/>
            <a:ext cx="3095950" cy="68063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1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82" name="Google Shape;82;p31"/>
          <p:cNvPicPr preferRelativeResize="0"/>
          <p:nvPr/>
        </p:nvPicPr>
        <p:blipFill rotWithShape="1">
          <a:blip r:embed="rId3">
            <a:alphaModFix/>
          </a:blip>
          <a:srcRect b="56521" l="0" r="0" t="1"/>
          <a:stretch/>
        </p:blipFill>
        <p:spPr>
          <a:xfrm flipH="1">
            <a:off x="8346557" y="4854002"/>
            <a:ext cx="3845444" cy="2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" type="body"/>
          </p:nvPr>
        </p:nvSpPr>
        <p:spPr>
          <a:xfrm>
            <a:off x="838200" y="1825625"/>
            <a:ext cx="10515600" cy="3735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2" type="sldNum"/>
          </p:nvPr>
        </p:nvSpPr>
        <p:spPr>
          <a:xfrm>
            <a:off x="8478981" y="6221732"/>
            <a:ext cx="258620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4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838200" y="1825625"/>
            <a:ext cx="10515600" cy="3735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/>
          <p:nvPr/>
        </p:nvSpPr>
        <p:spPr>
          <a:xfrm>
            <a:off x="0" y="5879803"/>
            <a:ext cx="12192000" cy="978197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9" name="Google Shape;9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200" y="6032948"/>
            <a:ext cx="3095950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2"/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0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11" name="Google Shape;11;p22"/>
          <p:cNvPicPr preferRelativeResize="0"/>
          <p:nvPr/>
        </p:nvPicPr>
        <p:blipFill rotWithShape="1">
          <a:blip r:embed="rId2">
            <a:alphaModFix/>
          </a:blip>
          <a:srcRect b="56521" l="0" r="0" t="1"/>
          <a:stretch/>
        </p:blipFill>
        <p:spPr>
          <a:xfrm flipH="1">
            <a:off x="8346557" y="4854002"/>
            <a:ext cx="3845443" cy="200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8478978" y="6221731"/>
            <a:ext cx="258623" cy="26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b0fb60f35_0_3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30b0fb60f35_0_312"/>
          <p:cNvSpPr txBox="1"/>
          <p:nvPr>
            <p:ph idx="1" type="body"/>
          </p:nvPr>
        </p:nvSpPr>
        <p:spPr>
          <a:xfrm>
            <a:off x="838200" y="1825625"/>
            <a:ext cx="10515600" cy="37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458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3458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30b0fb60f35_0_312"/>
          <p:cNvSpPr/>
          <p:nvPr/>
        </p:nvSpPr>
        <p:spPr>
          <a:xfrm>
            <a:off x="0" y="5879803"/>
            <a:ext cx="12192000" cy="9783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102" name="Google Shape;102;g30b0fb60f35_0_3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8200" y="6032948"/>
            <a:ext cx="3095949" cy="680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0b0fb60f35_0_312"/>
          <p:cNvSpPr/>
          <p:nvPr/>
        </p:nvSpPr>
        <p:spPr>
          <a:xfrm>
            <a:off x="0" y="0"/>
            <a:ext cx="12192000" cy="136500"/>
          </a:xfrm>
          <a:prstGeom prst="rect">
            <a:avLst/>
          </a:prstGeom>
          <a:gradFill>
            <a:gsLst>
              <a:gs pos="0">
                <a:srgbClr val="442550"/>
              </a:gs>
              <a:gs pos="50000">
                <a:srgbClr val="623674"/>
              </a:gs>
              <a:gs pos="100000">
                <a:srgbClr val="75408B"/>
              </a:gs>
            </a:gsLst>
            <a:lin ang="2700006" scaled="0"/>
          </a:gradFill>
          <a:ln cap="flat" cmpd="sng" w="12700">
            <a:solidFill>
              <a:srgbClr val="32538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6" id="104" name="Google Shape;104;g30b0fb60f35_0_312"/>
          <p:cNvPicPr preferRelativeResize="0"/>
          <p:nvPr/>
        </p:nvPicPr>
        <p:blipFill rotWithShape="1">
          <a:blip r:embed="rId2">
            <a:alphaModFix/>
          </a:blip>
          <a:srcRect b="56521" l="0" r="0" t="0"/>
          <a:stretch/>
        </p:blipFill>
        <p:spPr>
          <a:xfrm flipH="1">
            <a:off x="8346560" y="4854002"/>
            <a:ext cx="3845440" cy="20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0b0fb60f35_0_312"/>
          <p:cNvSpPr txBox="1"/>
          <p:nvPr>
            <p:ph idx="12" type="sldNum"/>
          </p:nvPr>
        </p:nvSpPr>
        <p:spPr>
          <a:xfrm>
            <a:off x="8478978" y="622173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trialforge.org/trial-diversity/pro-edi/" TargetMode="External"/><Relationship Id="rId4" Type="http://schemas.openxmlformats.org/officeDocument/2006/relationships/hyperlink" Target="https://www.trialforge.org/trial-diversity/pro-edi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"/>
          <p:cNvSpPr txBox="1"/>
          <p:nvPr>
            <p:ph type="title"/>
          </p:nvPr>
        </p:nvSpPr>
        <p:spPr>
          <a:xfrm>
            <a:off x="732925" y="441163"/>
            <a:ext cx="10595285" cy="2769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en-US" sz="5000">
                <a:latin typeface="Open Sans"/>
                <a:ea typeface="Open Sans"/>
                <a:cs typeface="Open Sans"/>
                <a:sym typeface="Open Sans"/>
              </a:rPr>
              <a:t>Equity, diversity and inclusion in evidence synthesis: how the PRO EDI tool can help </a:t>
            </a:r>
            <a:endParaRPr/>
          </a:p>
        </p:txBody>
      </p:sp>
      <p:sp>
        <p:nvSpPr>
          <p:cNvPr id="196" name="Google Shape;196;p1"/>
          <p:cNvSpPr txBox="1"/>
          <p:nvPr/>
        </p:nvSpPr>
        <p:spPr>
          <a:xfrm>
            <a:off x="732925" y="3562737"/>
            <a:ext cx="6933241" cy="1225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Open Sans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Shaun Treweek, Clarinda Cerejo and Ioanna Gkertso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b0fb60f35_0_305"/>
          <p:cNvSpPr txBox="1"/>
          <p:nvPr>
            <p:ph type="title"/>
          </p:nvPr>
        </p:nvSpPr>
        <p:spPr>
          <a:xfrm>
            <a:off x="838200" y="365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Reflections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from the Experience</a:t>
            </a:r>
            <a:endParaRPr/>
          </a:p>
        </p:txBody>
      </p:sp>
      <p:pic>
        <p:nvPicPr>
          <p:cNvPr descr="ESI-Logo-2.pdf" id="269" name="Google Shape;269;g30b0fb60f35_0_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8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0b0fb60f35_0_305"/>
          <p:cNvSpPr txBox="1"/>
          <p:nvPr>
            <p:ph idx="1" type="body"/>
          </p:nvPr>
        </p:nvSpPr>
        <p:spPr>
          <a:xfrm>
            <a:off x="572100" y="1912875"/>
            <a:ext cx="110478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b="1" lang="en-US" sz="2500">
                <a:latin typeface="Open Sans"/>
                <a:ea typeface="Open Sans"/>
                <a:cs typeface="Open Sans"/>
                <a:sym typeface="Open Sans"/>
              </a:rPr>
              <a:t>Continuous Learning:</a:t>
            </a:r>
            <a:endParaRPr b="1"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Insights into EDI and research methods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Reflection on key themes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sz="2500"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500">
                <a:latin typeface="Open Sans"/>
                <a:ea typeface="Open Sans"/>
                <a:cs typeface="Open Sans"/>
                <a:sym typeface="Open Sans"/>
              </a:rPr>
            </a:b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g30b0fb60f35_0_305"/>
          <p:cNvSpPr txBox="1"/>
          <p:nvPr/>
        </p:nvSpPr>
        <p:spPr>
          <a:xfrm>
            <a:off x="572100" y="3606325"/>
            <a:ext cx="128868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Collaboration: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Supported through technical discussion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Valued the inclusive nature of the project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So what is PRO EDI?</a:t>
            </a:r>
            <a:endParaRPr/>
          </a:p>
        </p:txBody>
      </p:sp>
      <p:sp>
        <p:nvSpPr>
          <p:cNvPr id="277" name="Google Shape;277;p9"/>
          <p:cNvSpPr txBox="1"/>
          <p:nvPr/>
        </p:nvSpPr>
        <p:spPr>
          <a:xfrm>
            <a:off x="838200" y="1648626"/>
            <a:ext cx="10515600" cy="4057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048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AutoNum type="arabicPeriod"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Is based on PROGRESS-Plus.</a:t>
            </a:r>
            <a:endParaRPr/>
          </a:p>
          <a:p>
            <a:pPr indent="-304800" lvl="0" marL="30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AutoNum type="arabicPeriod"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Has been developed by an international team.</a:t>
            </a:r>
            <a:endParaRPr/>
          </a:p>
          <a:p>
            <a:pPr indent="-304800" lvl="0" marL="30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AutoNum type="arabicPeriod"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Gives concrete suggestions for what reviewers should extract from included trials.</a:t>
            </a:r>
            <a:endParaRPr/>
          </a:p>
          <a:p>
            <a:pPr indent="-304800" lvl="0" marL="30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AutoNum type="arabicPeriod"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We would like to give reviewers help on how to use the PRO EDI extracted data to inform the GRADE assessment.</a:t>
            </a:r>
            <a:endParaRPr/>
          </a:p>
          <a:p>
            <a:pPr indent="-304800" lvl="0" marL="30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AutoNum type="arabicPeriod"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Paper on PRO EDI is close to submission.</a:t>
            </a:r>
            <a:endParaRPr/>
          </a:p>
        </p:txBody>
      </p:sp>
      <p:pic>
        <p:nvPicPr>
          <p:cNvPr descr="ESI-Logo-2.pdf"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does it look like?</a:t>
            </a:r>
            <a:endParaRPr/>
          </a:p>
        </p:txBody>
      </p:sp>
      <p:pic>
        <p:nvPicPr>
          <p:cNvPr descr="ESI-Logo-2.pdf" id="284" name="Google Shape;2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10"/>
          <p:cNvGraphicFramePr/>
          <p:nvPr/>
        </p:nvGraphicFramePr>
        <p:xfrm>
          <a:off x="975783" y="170601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{B069B858-7F76-460F-9DE5-352F0FF52BE6}</a:tableStyleId>
              </a:tblPr>
              <a:tblGrid>
                <a:gridCol w="5762000"/>
                <a:gridCol w="2244825"/>
              </a:tblGrid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b="1"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Characteristic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b="1"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Why?</a:t>
                      </a:r>
                      <a:endParaRPr/>
                    </a:p>
                  </a:txBody>
                  <a:tcPr marT="0" marB="0" marR="0" marL="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Age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Widely collected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Sex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Gender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Ethnicity, race and ancestry 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Socioeconomic status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Location (country or countries; rural or urban)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6" name="Google Shape;286;p10"/>
          <p:cNvSpPr txBox="1"/>
          <p:nvPr/>
        </p:nvSpPr>
        <p:spPr>
          <a:xfrm>
            <a:off x="9135537" y="2552235"/>
            <a:ext cx="3295827" cy="911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Mandatory characteristics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does it look like?</a:t>
            </a:r>
            <a:endParaRPr/>
          </a:p>
        </p:txBody>
      </p:sp>
      <p:pic>
        <p:nvPicPr>
          <p:cNvPr descr="ESI-Logo-2.pdf" id="292" name="Google Shape;2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3" name="Google Shape;293;p11"/>
          <p:cNvGraphicFramePr/>
          <p:nvPr/>
        </p:nvGraphicFramePr>
        <p:xfrm>
          <a:off x="975783" y="170601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{B069B858-7F76-460F-9DE5-352F0FF52BE6}</a:tableStyleId>
              </a:tblPr>
              <a:tblGrid>
                <a:gridCol w="5762000"/>
                <a:gridCol w="2244825"/>
              </a:tblGrid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b="1"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Characteristic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b="1" lang="en-US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Why?</a:t>
                      </a:r>
                      <a:endParaRPr/>
                    </a:p>
                  </a:txBody>
                  <a:tcPr marT="0" marB="0" marR="0" marL="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EBEB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Sexual identity 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Level of education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Disability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574325">
                <a:tc>
                  <a:txBody>
                    <a:bodyPr/>
                    <a:lstStyle/>
                    <a:p>
                      <a:pPr indent="3810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Open Sans"/>
                        <a:buNone/>
                      </a:pPr>
                      <a:r>
                        <a:rPr lang="en-US" sz="2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factors relevant to the review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Potentially from PROGRESS-Plus</a:t>
                      </a:r>
                      <a:endParaRPr/>
                    </a:p>
                  </a:txBody>
                  <a:tcPr marT="0" marB="0" marR="0" marL="0">
                    <a:lnL cap="flat" cmpd="sng" w="254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4" name="Google Shape;294;p11"/>
          <p:cNvSpPr txBox="1"/>
          <p:nvPr/>
        </p:nvSpPr>
        <p:spPr>
          <a:xfrm>
            <a:off x="9412606" y="2622106"/>
            <a:ext cx="2741689" cy="1300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Extraction depends on review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-EDI-ParticipantsTableShort_PrintVersion_v1_22.03.2024.pdf" id="299" name="Google Shape;2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1400" y="0"/>
            <a:ext cx="9906000" cy="6858000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</p:pic>
      <p:sp>
        <p:nvSpPr>
          <p:cNvPr id="300" name="Google Shape;300;p12"/>
          <p:cNvSpPr txBox="1"/>
          <p:nvPr>
            <p:ph type="title"/>
          </p:nvPr>
        </p:nvSpPr>
        <p:spPr>
          <a:xfrm>
            <a:off x="50800" y="504825"/>
            <a:ext cx="34769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41"/>
              <a:buFont typeface="Open Sans"/>
              <a:buNone/>
            </a:pPr>
            <a:r>
              <a:rPr lang="en-US" sz="2541">
                <a:latin typeface="Open Sans"/>
                <a:ea typeface="Open Sans"/>
                <a:cs typeface="Open Sans"/>
                <a:sym typeface="Open Sans"/>
              </a:rPr>
              <a:t>PRO EDI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41"/>
              <a:buFont typeface="Open Sans"/>
              <a:buNone/>
            </a:pPr>
            <a:r>
              <a:rPr lang="en-US" sz="2541">
                <a:latin typeface="Open Sans"/>
                <a:ea typeface="Open Sans"/>
                <a:cs typeface="Open Sans"/>
                <a:sym typeface="Open Sans"/>
              </a:rPr>
              <a:t>(short,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41"/>
              <a:buFont typeface="Open Sans"/>
              <a:buNone/>
            </a:pPr>
            <a:r>
              <a:rPr lang="en-US" sz="2541">
                <a:latin typeface="Open Sans"/>
                <a:ea typeface="Open Sans"/>
                <a:cs typeface="Open Sans"/>
                <a:sym typeface="Open Sans"/>
              </a:rPr>
              <a:t>less guidance)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4-10-10 at 14.43.29.png" id="305" name="Google Shape;3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3993"/>
            <a:ext cx="12192000" cy="5246414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 txBox="1"/>
          <p:nvPr>
            <p:ph type="title"/>
          </p:nvPr>
        </p:nvSpPr>
        <p:spPr>
          <a:xfrm>
            <a:off x="838200" y="365125"/>
            <a:ext cx="846087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 EDI in Results</a:t>
            </a:r>
            <a:endParaRPr/>
          </a:p>
        </p:txBody>
      </p:sp>
      <p:pic>
        <p:nvPicPr>
          <p:cNvPr descr="ESI-Logo-2.pdf" id="311" name="Google Shape;3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4"/>
          <p:cNvSpPr txBox="1"/>
          <p:nvPr/>
        </p:nvSpPr>
        <p:spPr>
          <a:xfrm>
            <a:off x="838200" y="2514349"/>
            <a:ext cx="10604500" cy="3083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Multimedia education about clinical trials (DVD + booklet) vs standard educational booklet only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The evidence is very uncertain about the effect of multimedia education about clinical trials on recruitment compared to a standard booklet. RD = 4% (95% CI = -5% to 14%); GRADE: low (-2 levels: imprecision-single study; wide CI crossing RD=0).</a:t>
            </a:r>
            <a:endParaRPr/>
          </a:p>
        </p:txBody>
      </p:sp>
      <p:sp>
        <p:nvSpPr>
          <p:cNvPr id="313" name="Google Shape;313;p14"/>
          <p:cNvSpPr txBox="1"/>
          <p:nvPr/>
        </p:nvSpPr>
        <p:spPr>
          <a:xfrm>
            <a:off x="838200" y="1681481"/>
            <a:ext cx="5624118" cy="52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The review’s current result summary</a:t>
            </a:r>
            <a:r>
              <a:rPr b="0" i="0" lang="en-US" sz="24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–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/>
          <p:nvPr>
            <p:ph type="title"/>
          </p:nvPr>
        </p:nvSpPr>
        <p:spPr>
          <a:xfrm>
            <a:off x="838200" y="365125"/>
            <a:ext cx="846087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 EDI in Results</a:t>
            </a:r>
            <a:endParaRPr/>
          </a:p>
        </p:txBody>
      </p:sp>
      <p:pic>
        <p:nvPicPr>
          <p:cNvPr descr="ESI-Logo-2.pdf" id="319" name="Google Shape;3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 txBox="1"/>
          <p:nvPr/>
        </p:nvSpPr>
        <p:spPr>
          <a:xfrm>
            <a:off x="838200" y="2514349"/>
            <a:ext cx="10604500" cy="3083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Equity information (see PRO EDI participant characteristics table)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This result and its GRADE assessment apply to older people, especially females, who are predominantly white with a range of incomes and education living in the USA. The GRADE assessment when applied to groups other than those mentioned will be below low because of indirectness.</a:t>
            </a:r>
            <a:endParaRPr/>
          </a:p>
        </p:txBody>
      </p:sp>
      <p:sp>
        <p:nvSpPr>
          <p:cNvPr id="321" name="Google Shape;321;p15"/>
          <p:cNvSpPr txBox="1"/>
          <p:nvPr/>
        </p:nvSpPr>
        <p:spPr>
          <a:xfrm>
            <a:off x="838200" y="1681481"/>
            <a:ext cx="4624954" cy="523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With the PRO EDI assessment</a:t>
            </a:r>
            <a:r>
              <a:rPr b="0" i="0" lang="en-US" sz="2400" u="none" cap="none" strike="noStrike">
                <a:solidFill>
                  <a:srgbClr val="FF9300"/>
                </a:solidFill>
                <a:latin typeface="Open Sans"/>
                <a:ea typeface="Open Sans"/>
                <a:cs typeface="Open Sans"/>
                <a:sym typeface="Open Sans"/>
              </a:rPr>
              <a:t>–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4-10-10 at 14.55.13.png" id="326" name="Google Shape;3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408" y="341091"/>
            <a:ext cx="7573339" cy="6175818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</p:pic>
      <p:sp>
        <p:nvSpPr>
          <p:cNvPr id="327" name="Google Shape;327;p16"/>
          <p:cNvSpPr txBox="1"/>
          <p:nvPr/>
        </p:nvSpPr>
        <p:spPr>
          <a:xfrm>
            <a:off x="8898494" y="1009206"/>
            <a:ext cx="2741689" cy="911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The PRO EDI table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"/>
          <p:cNvSpPr txBox="1"/>
          <p:nvPr/>
        </p:nvSpPr>
        <p:spPr>
          <a:xfrm>
            <a:off x="8898494" y="1009206"/>
            <a:ext cx="2741689" cy="911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A common PRO EDI table..</a:t>
            </a:r>
            <a:endParaRPr/>
          </a:p>
        </p:txBody>
      </p:sp>
      <p:pic>
        <p:nvPicPr>
          <p:cNvPr descr="Screenshot 2024-10-10 at 14.56.43.png" id="333" name="Google Shape;33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344711"/>
            <a:ext cx="7569201" cy="4128656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is the problem?</a:t>
            </a:r>
            <a:endParaRPr/>
          </a:p>
        </p:txBody>
      </p:sp>
      <p:pic>
        <p:nvPicPr>
          <p:cNvPr descr="ESI-Logo-2.pdf" id="202" name="Google Shape;2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 txBox="1"/>
          <p:nvPr>
            <p:ph idx="1" type="body"/>
          </p:nvPr>
        </p:nvSpPr>
        <p:spPr>
          <a:xfrm>
            <a:off x="796730" y="1868529"/>
            <a:ext cx="10598540" cy="2660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It is hard to be confident about a decision made without the benefit of evidence to support it. This is true for all of life’s decisions, be they about washing machines, what to have for dinner or healthcare.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What differs is what is considered acceptable evidence.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shot 2024-10-10 at 15.10.23.png" id="338" name="Google Shape;3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342900"/>
            <a:ext cx="7569200" cy="5393162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</p:pic>
      <p:sp>
        <p:nvSpPr>
          <p:cNvPr id="339" name="Google Shape;339;p18"/>
          <p:cNvSpPr txBox="1"/>
          <p:nvPr/>
        </p:nvSpPr>
        <p:spPr>
          <a:xfrm>
            <a:off x="8898494" y="1009206"/>
            <a:ext cx="2741689" cy="1689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Applicability summary and implications for research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838200" y="1648626"/>
            <a:ext cx="10515600" cy="3560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17500" lvl="0" marL="317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Systematic reviews need to be clear about who is represented in the body of evidence presented within them.</a:t>
            </a:r>
            <a:endParaRPr/>
          </a:p>
          <a:p>
            <a:pPr indent="-317500" lvl="0" marL="317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PRO EDI can help (we think), especially as it gives a clear steer as to what participant characteristics to extract.</a:t>
            </a:r>
            <a:endParaRPr/>
          </a:p>
          <a:p>
            <a:pPr indent="-317500" lvl="0" marL="317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34586"/>
              </a:buClr>
              <a:buSzPts val="2600"/>
              <a:buFont typeface="Arial"/>
              <a:buAutoNum type="arabicPeriod"/>
            </a:pPr>
            <a:r>
              <a:rPr b="0" i="0" lang="en-US" sz="26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We’re working on a standard method of Results presentation and interpretation.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PRO EDI</a:t>
            </a:r>
            <a:endParaRPr/>
          </a:p>
        </p:txBody>
      </p:sp>
      <p:sp>
        <p:nvSpPr>
          <p:cNvPr id="351" name="Google Shape;351;p20"/>
          <p:cNvSpPr txBox="1"/>
          <p:nvPr/>
        </p:nvSpPr>
        <p:spPr>
          <a:xfrm>
            <a:off x="796730" y="2006253"/>
            <a:ext cx="8597992" cy="2532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More information on PRO EDI, including the full guidance version, is available at: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FF"/>
              </a:buClr>
              <a:buSzPts val="2500"/>
              <a:buFont typeface="Arial"/>
              <a:buNone/>
            </a:pPr>
            <a:r>
              <a:rPr b="0" i="0" lang="en-US" sz="25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https://www.trialforge.org/trial-diversity/pro-edi/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descr="frame.png" id="352" name="Google Shape;3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27288" y="2216183"/>
            <a:ext cx="2112325" cy="2112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I-Logo-2.pdf" id="353" name="Google Shape;35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is the problem?</a:t>
            </a:r>
            <a:endParaRPr/>
          </a:p>
        </p:txBody>
      </p:sp>
      <p:pic>
        <p:nvPicPr>
          <p:cNvPr descr="ESI-Logo-2.pdf" id="209" name="Google Shape;2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"/>
          <p:cNvSpPr txBox="1"/>
          <p:nvPr>
            <p:ph idx="1" type="body"/>
          </p:nvPr>
        </p:nvSpPr>
        <p:spPr>
          <a:xfrm>
            <a:off x="796730" y="1868529"/>
            <a:ext cx="10598540" cy="325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For healthcare decisions, the evidence many decision-makers want is a high-quality systematic review. These reviews underpin guidelines that present evidence-informed recommendations affecting the care of millions of people.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These people are, obviously, not all the same. But does the review (and subsequent guidelines) acknowledge these differences?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Developed by a team</a:t>
            </a:r>
            <a:endParaRPr/>
          </a:p>
        </p:txBody>
      </p:sp>
      <p:pic>
        <p:nvPicPr>
          <p:cNvPr descr="ESI-Logo-2.pdf" id="216" name="Google Shape;2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"/>
          <p:cNvSpPr txBox="1"/>
          <p:nvPr>
            <p:ph idx="1" type="body"/>
          </p:nvPr>
        </p:nvSpPr>
        <p:spPr>
          <a:xfrm>
            <a:off x="796730" y="1868529"/>
            <a:ext cx="10598540" cy="325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b="1" lang="en-US"/>
              <a:t>Project team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: Shaun Treweek, Hanne Bruhn, Declan Devane, Jennifer Petkovic, Peter Tugwell, Vivian Welch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b="1" lang="en-US"/>
              <a:t>Advisory Group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: Augustín Ciapponi, Clarinda Cerejo, Ioanna Gkertso, Ana Pizarro, KM Saif-Ur-Rahman, Jimmy Volmink</a:t>
            </a:r>
            <a:endParaRPr/>
          </a:p>
        </p:txBody>
      </p:sp>
      <p:sp>
        <p:nvSpPr>
          <p:cNvPr id="218" name="Google Shape;218;p4"/>
          <p:cNvSpPr txBox="1"/>
          <p:nvPr/>
        </p:nvSpPr>
        <p:spPr>
          <a:xfrm>
            <a:off x="796730" y="4179928"/>
            <a:ext cx="10598540" cy="990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..plus </a:t>
            </a:r>
            <a:r>
              <a:rPr b="0" i="1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ad hoc</a:t>
            </a: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 discussions with many others, including at Cochrane, Cochrane Equity and UK Evidence Synthesis Centres.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..and it’s been iterative..</a:t>
            </a:r>
            <a:endParaRPr/>
          </a:p>
        </p:txBody>
      </p:sp>
      <p:pic>
        <p:nvPicPr>
          <p:cNvPr descr="ESI-Logo-2.pdf" id="224" name="Google Shape;2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 2024-10-08 at 10.27.27.png" id="225" name="Google Shape;2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82975"/>
            <a:ext cx="12192000" cy="24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b="0" i="0" lang="en-US" sz="44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Why does PRO EDI matter?</a:t>
            </a:r>
            <a:endParaRPr/>
          </a:p>
        </p:txBody>
      </p:sp>
      <p:pic>
        <p:nvPicPr>
          <p:cNvPr descr="ESI-Logo-2.pdf" id="231" name="Google Shape;2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5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796730" y="1868529"/>
            <a:ext cx="10598540" cy="3257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lang="en-US"/>
              <a:t>By not being transparent about who is represented within the evidence, a decision-maker may conclude that all will benefit, when in fact the evidence only speaks for a subset of those who could benefit.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340" y="4159697"/>
            <a:ext cx="9413240" cy="84644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does this mean for patients?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3045460" y="1730250"/>
            <a:ext cx="610108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None/>
            </a:pPr>
            <a:r>
              <a:rPr b="0" i="0" lang="en-US" sz="2500" u="none" cap="none" strike="noStrike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Consider a systematic review on obesity </a:t>
            </a:r>
            <a:endParaRPr b="0" i="0" sz="2500" u="none" cap="none" strike="noStrike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380" y="2458721"/>
            <a:ext cx="6925809" cy="167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/>
          <p:nvPr/>
        </p:nvSpPr>
        <p:spPr>
          <a:xfrm>
            <a:off x="2723122" y="3030570"/>
            <a:ext cx="1645286" cy="149810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B2C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with comorbidities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>
            <a:off x="3644266" y="4119813"/>
            <a:ext cx="1518525" cy="149810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C540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with my level of education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4972684" y="4351905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DE6A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in my economic bracket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245226" y="4294067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EDBB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living in a Mumbai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7412353" y="3851886"/>
            <a:ext cx="1455179" cy="1498105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41B7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Indian living in India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7675879" y="2809009"/>
            <a:ext cx="1518525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0769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Heterosexual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7030720" y="1847309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3895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Brown Asian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5832158" y="1608302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EA53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 in her forties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 txBox="1"/>
          <p:nvPr>
            <p:ph type="title"/>
          </p:nvPr>
        </p:nvSpPr>
        <p:spPr>
          <a:xfrm>
            <a:off x="448946" y="172404"/>
            <a:ext cx="108610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000"/>
              <a:buFont typeface="Open Sans"/>
              <a:buNone/>
            </a:pPr>
            <a:r>
              <a:rPr lang="en-US" sz="4000">
                <a:latin typeface="Open Sans"/>
                <a:ea typeface="Open Sans"/>
                <a:cs typeface="Open Sans"/>
                <a:sym typeface="Open Sans"/>
              </a:rPr>
              <a:t>As a patient I ask: </a:t>
            </a:r>
            <a:br>
              <a:rPr lang="en-US" sz="400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000">
                <a:latin typeface="Open Sans"/>
                <a:ea typeface="Open Sans"/>
                <a:cs typeface="Open Sans"/>
                <a:sym typeface="Open Sans"/>
              </a:rPr>
              <a:t>How does this review apply to me as a…</a:t>
            </a:r>
            <a:endParaRPr sz="4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4559223" y="1597151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B827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Woman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3360661" y="1890905"/>
            <a:ext cx="1381760" cy="1422268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b0fb60f35_0_10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xperience as a PPI Partner</a:t>
            </a:r>
            <a:endParaRPr/>
          </a:p>
        </p:txBody>
      </p:sp>
      <p:pic>
        <p:nvPicPr>
          <p:cNvPr descr="ESI-Logo-2.pdf" id="261" name="Google Shape;261;g30b0fb60f35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7288" y="365125"/>
            <a:ext cx="2112328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0b0fb60f35_0_105"/>
          <p:cNvSpPr txBox="1"/>
          <p:nvPr>
            <p:ph idx="1" type="body"/>
          </p:nvPr>
        </p:nvSpPr>
        <p:spPr>
          <a:xfrm>
            <a:off x="572100" y="1912875"/>
            <a:ext cx="110478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None/>
            </a:pPr>
            <a:r>
              <a:rPr b="1" lang="en-US" sz="2500">
                <a:latin typeface="Open Sans"/>
                <a:ea typeface="Open Sans"/>
                <a:cs typeface="Open Sans"/>
                <a:sym typeface="Open Sans"/>
              </a:rPr>
              <a:t>Early Involvement:</a:t>
            </a:r>
            <a:endParaRPr b="1"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Draft table of EDI characteristics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Flagged key terms in discussion (e.g. </a:t>
            </a:r>
            <a:r>
              <a:rPr i="1" lang="en-US" sz="2500">
                <a:latin typeface="Open Sans"/>
                <a:ea typeface="Open Sans"/>
                <a:cs typeface="Open Sans"/>
                <a:sym typeface="Open Sans"/>
              </a:rPr>
              <a:t>Ethnicity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i="1" lang="en-US" sz="2500">
                <a:latin typeface="Open Sans"/>
                <a:ea typeface="Open Sans"/>
                <a:cs typeface="Open Sans"/>
                <a:sym typeface="Open Sans"/>
              </a:rPr>
              <a:t>Gender</a:t>
            </a: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sz="2500"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500">
                <a:latin typeface="Open Sans"/>
                <a:ea typeface="Open Sans"/>
                <a:cs typeface="Open Sans"/>
                <a:sym typeface="Open Sans"/>
              </a:rPr>
            </a:br>
            <a:endParaRPr sz="2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g30b0fb60f35_0_105"/>
          <p:cNvSpPr txBox="1"/>
          <p:nvPr/>
        </p:nvSpPr>
        <p:spPr>
          <a:xfrm>
            <a:off x="572100" y="3635900"/>
            <a:ext cx="12886800" cy="22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Followed Testing Updates: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Contributions to refining the characteristics table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34586"/>
              </a:buClr>
              <a:buSzPts val="2500"/>
              <a:buFont typeface="Open Sans"/>
              <a:buChar char="○"/>
            </a:pPr>
            <a:r>
              <a:rPr lang="en-US" sz="2500">
                <a:solidFill>
                  <a:srgbClr val="734586"/>
                </a:solidFill>
                <a:latin typeface="Open Sans"/>
                <a:ea typeface="Open Sans"/>
                <a:cs typeface="Open Sans"/>
                <a:sym typeface="Open Sans"/>
              </a:rPr>
              <a:t>Plain Language Summary feedback</a:t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7345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Clarinda</dc:creator>
</cp:coreProperties>
</file>